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76" r:id="rId5"/>
  </p:sldMasterIdLst>
  <p:notesMasterIdLst>
    <p:notesMasterId r:id="rId67"/>
  </p:notesMasterIdLst>
  <p:sldIdLst>
    <p:sldId id="257" r:id="rId6"/>
    <p:sldId id="278" r:id="rId7"/>
    <p:sldId id="334" r:id="rId8"/>
    <p:sldId id="268" r:id="rId9"/>
    <p:sldId id="299" r:id="rId10"/>
    <p:sldId id="269" r:id="rId11"/>
    <p:sldId id="279" r:id="rId12"/>
    <p:sldId id="270" r:id="rId13"/>
    <p:sldId id="271" r:id="rId14"/>
    <p:sldId id="272" r:id="rId15"/>
    <p:sldId id="280" r:id="rId16"/>
    <p:sldId id="281" r:id="rId17"/>
    <p:sldId id="300" r:id="rId18"/>
    <p:sldId id="282" r:id="rId19"/>
    <p:sldId id="283" r:id="rId20"/>
    <p:sldId id="301" r:id="rId21"/>
    <p:sldId id="285" r:id="rId22"/>
    <p:sldId id="286" r:id="rId23"/>
    <p:sldId id="302" r:id="rId24"/>
    <p:sldId id="287" r:id="rId25"/>
    <p:sldId id="289" r:id="rId26"/>
    <p:sldId id="292" r:id="rId27"/>
    <p:sldId id="290" r:id="rId28"/>
    <p:sldId id="303" r:id="rId29"/>
    <p:sldId id="291" r:id="rId30"/>
    <p:sldId id="293" r:id="rId31"/>
    <p:sldId id="294" r:id="rId32"/>
    <p:sldId id="295" r:id="rId33"/>
    <p:sldId id="296" r:id="rId34"/>
    <p:sldId id="297" r:id="rId35"/>
    <p:sldId id="298" r:id="rId36"/>
    <p:sldId id="304" r:id="rId37"/>
    <p:sldId id="305" r:id="rId38"/>
    <p:sldId id="306" r:id="rId39"/>
    <p:sldId id="307" r:id="rId40"/>
    <p:sldId id="309" r:id="rId41"/>
    <p:sldId id="308" r:id="rId42"/>
    <p:sldId id="310" r:id="rId43"/>
    <p:sldId id="311" r:id="rId44"/>
    <p:sldId id="312" r:id="rId45"/>
    <p:sldId id="313" r:id="rId46"/>
    <p:sldId id="314" r:id="rId47"/>
    <p:sldId id="317" r:id="rId48"/>
    <p:sldId id="316" r:id="rId49"/>
    <p:sldId id="318" r:id="rId50"/>
    <p:sldId id="315" r:id="rId51"/>
    <p:sldId id="319" r:id="rId52"/>
    <p:sldId id="320" r:id="rId53"/>
    <p:sldId id="321" r:id="rId54"/>
    <p:sldId id="322" r:id="rId55"/>
    <p:sldId id="323" r:id="rId56"/>
    <p:sldId id="325" r:id="rId57"/>
    <p:sldId id="326" r:id="rId58"/>
    <p:sldId id="327" r:id="rId59"/>
    <p:sldId id="324" r:id="rId60"/>
    <p:sldId id="330" r:id="rId61"/>
    <p:sldId id="329" r:id="rId62"/>
    <p:sldId id="328" r:id="rId63"/>
    <p:sldId id="331" r:id="rId64"/>
    <p:sldId id="332" r:id="rId65"/>
    <p:sldId id="27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87736"/>
    <a:srgbClr val="FB8B49"/>
    <a:srgbClr val="FA803F"/>
    <a:srgbClr val="F76E2F"/>
    <a:srgbClr val="5A697B"/>
    <a:srgbClr val="FF3300"/>
    <a:srgbClr val="0000FF"/>
    <a:srgbClr val="FF781D"/>
    <a:srgbClr val="FF91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90" autoAdjust="0"/>
  </p:normalViewPr>
  <p:slideViewPr>
    <p:cSldViewPr snapToGrid="0" showGuides="1">
      <p:cViewPr varScale="1">
        <p:scale>
          <a:sx n="73" d="100"/>
          <a:sy n="73" d="100"/>
        </p:scale>
        <p:origin x="618" y="72"/>
      </p:cViewPr>
      <p:guideLst>
        <p:guide orient="horz" pos="2160"/>
        <p:guide pos="3840"/>
      </p:guideLst>
    </p:cSldViewPr>
  </p:slideViewPr>
  <p:notesTextViewPr>
    <p:cViewPr>
      <p:scale>
        <a:sx n="1" d="1"/>
        <a:sy n="1" d="1"/>
      </p:scale>
      <p:origin x="0" y="0"/>
    </p:cViewPr>
  </p:notesTextViewPr>
  <p:sorterViewPr>
    <p:cViewPr>
      <p:scale>
        <a:sx n="100" d="100"/>
        <a:sy n="100" d="100"/>
      </p:scale>
      <p:origin x="0" y="-41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IN" smtClean="0"/>
              <a:t>30-11-2018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IN" smtClean="0"/>
              <a:t>‹#›</a:t>
            </a:fld>
            <a:endParaRPr lang="en-IN"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a:t>
            </a:fld>
            <a:endParaRPr lang="en-IN" dirty="0"/>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11</a:t>
            </a:fld>
            <a:endParaRPr lang="en-IN" dirty="0"/>
          </a:p>
        </p:txBody>
      </p:sp>
    </p:spTree>
    <p:extLst>
      <p:ext uri="{BB962C8B-B14F-4D97-AF65-F5344CB8AC3E}">
        <p14:creationId xmlns:p14="http://schemas.microsoft.com/office/powerpoint/2010/main" val="2427675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12</a:t>
            </a:fld>
            <a:endParaRPr lang="en-IN" dirty="0"/>
          </a:p>
        </p:txBody>
      </p:sp>
    </p:spTree>
    <p:extLst>
      <p:ext uri="{BB962C8B-B14F-4D97-AF65-F5344CB8AC3E}">
        <p14:creationId xmlns:p14="http://schemas.microsoft.com/office/powerpoint/2010/main" val="377017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13</a:t>
            </a:fld>
            <a:endParaRPr lang="en-IN" dirty="0"/>
          </a:p>
        </p:txBody>
      </p:sp>
    </p:spTree>
    <p:extLst>
      <p:ext uri="{BB962C8B-B14F-4D97-AF65-F5344CB8AC3E}">
        <p14:creationId xmlns:p14="http://schemas.microsoft.com/office/powerpoint/2010/main" val="173995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14</a:t>
            </a:fld>
            <a:endParaRPr lang="en-IN" dirty="0"/>
          </a:p>
        </p:txBody>
      </p:sp>
    </p:spTree>
    <p:extLst>
      <p:ext uri="{BB962C8B-B14F-4D97-AF65-F5344CB8AC3E}">
        <p14:creationId xmlns:p14="http://schemas.microsoft.com/office/powerpoint/2010/main" val="1450656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16</a:t>
            </a:fld>
            <a:endParaRPr lang="en-IN" dirty="0"/>
          </a:p>
        </p:txBody>
      </p:sp>
    </p:spTree>
    <p:extLst>
      <p:ext uri="{BB962C8B-B14F-4D97-AF65-F5344CB8AC3E}">
        <p14:creationId xmlns:p14="http://schemas.microsoft.com/office/powerpoint/2010/main" val="3786511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17</a:t>
            </a:fld>
            <a:endParaRPr lang="en-IN" dirty="0"/>
          </a:p>
        </p:txBody>
      </p:sp>
    </p:spTree>
    <p:extLst>
      <p:ext uri="{BB962C8B-B14F-4D97-AF65-F5344CB8AC3E}">
        <p14:creationId xmlns:p14="http://schemas.microsoft.com/office/powerpoint/2010/main" val="2027396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18</a:t>
            </a:fld>
            <a:endParaRPr lang="en-IN" dirty="0"/>
          </a:p>
        </p:txBody>
      </p:sp>
    </p:spTree>
    <p:extLst>
      <p:ext uri="{BB962C8B-B14F-4D97-AF65-F5344CB8AC3E}">
        <p14:creationId xmlns:p14="http://schemas.microsoft.com/office/powerpoint/2010/main" val="3132994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19</a:t>
            </a:fld>
            <a:endParaRPr lang="en-IN" dirty="0"/>
          </a:p>
        </p:txBody>
      </p:sp>
    </p:spTree>
    <p:extLst>
      <p:ext uri="{BB962C8B-B14F-4D97-AF65-F5344CB8AC3E}">
        <p14:creationId xmlns:p14="http://schemas.microsoft.com/office/powerpoint/2010/main" val="1870231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20</a:t>
            </a:fld>
            <a:endParaRPr lang="en-IN" dirty="0"/>
          </a:p>
        </p:txBody>
      </p:sp>
    </p:spTree>
    <p:extLst>
      <p:ext uri="{BB962C8B-B14F-4D97-AF65-F5344CB8AC3E}">
        <p14:creationId xmlns:p14="http://schemas.microsoft.com/office/powerpoint/2010/main" val="3034764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21</a:t>
            </a:fld>
            <a:endParaRPr lang="en-IN" dirty="0"/>
          </a:p>
        </p:txBody>
      </p:sp>
    </p:spTree>
    <p:extLst>
      <p:ext uri="{BB962C8B-B14F-4D97-AF65-F5344CB8AC3E}">
        <p14:creationId xmlns:p14="http://schemas.microsoft.com/office/powerpoint/2010/main" val="291632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9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22</a:t>
            </a:fld>
            <a:endParaRPr lang="en-IN" dirty="0"/>
          </a:p>
        </p:txBody>
      </p:sp>
    </p:spTree>
    <p:extLst>
      <p:ext uri="{BB962C8B-B14F-4D97-AF65-F5344CB8AC3E}">
        <p14:creationId xmlns:p14="http://schemas.microsoft.com/office/powerpoint/2010/main" val="2951740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24</a:t>
            </a:fld>
            <a:endParaRPr lang="en-IN" dirty="0"/>
          </a:p>
        </p:txBody>
      </p:sp>
    </p:spTree>
    <p:extLst>
      <p:ext uri="{BB962C8B-B14F-4D97-AF65-F5344CB8AC3E}">
        <p14:creationId xmlns:p14="http://schemas.microsoft.com/office/powerpoint/2010/main" val="236685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25</a:t>
            </a:fld>
            <a:endParaRPr lang="en-IN" dirty="0"/>
          </a:p>
        </p:txBody>
      </p:sp>
    </p:spTree>
    <p:extLst>
      <p:ext uri="{BB962C8B-B14F-4D97-AF65-F5344CB8AC3E}">
        <p14:creationId xmlns:p14="http://schemas.microsoft.com/office/powerpoint/2010/main" val="80017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26</a:t>
            </a:fld>
            <a:endParaRPr lang="en-IN" dirty="0"/>
          </a:p>
        </p:txBody>
      </p:sp>
    </p:spTree>
    <p:extLst>
      <p:ext uri="{BB962C8B-B14F-4D97-AF65-F5344CB8AC3E}">
        <p14:creationId xmlns:p14="http://schemas.microsoft.com/office/powerpoint/2010/main" val="809648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27</a:t>
            </a:fld>
            <a:endParaRPr lang="en-IN" dirty="0"/>
          </a:p>
        </p:txBody>
      </p:sp>
    </p:spTree>
    <p:extLst>
      <p:ext uri="{BB962C8B-B14F-4D97-AF65-F5344CB8AC3E}">
        <p14:creationId xmlns:p14="http://schemas.microsoft.com/office/powerpoint/2010/main" val="2066742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28</a:t>
            </a:fld>
            <a:endParaRPr lang="en-IN" dirty="0"/>
          </a:p>
        </p:txBody>
      </p:sp>
    </p:spTree>
    <p:extLst>
      <p:ext uri="{BB962C8B-B14F-4D97-AF65-F5344CB8AC3E}">
        <p14:creationId xmlns:p14="http://schemas.microsoft.com/office/powerpoint/2010/main" val="1846751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29</a:t>
            </a:fld>
            <a:endParaRPr lang="en-IN" dirty="0"/>
          </a:p>
        </p:txBody>
      </p:sp>
    </p:spTree>
    <p:extLst>
      <p:ext uri="{BB962C8B-B14F-4D97-AF65-F5344CB8AC3E}">
        <p14:creationId xmlns:p14="http://schemas.microsoft.com/office/powerpoint/2010/main" val="1634996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30</a:t>
            </a:fld>
            <a:endParaRPr lang="en-IN" dirty="0"/>
          </a:p>
        </p:txBody>
      </p:sp>
    </p:spTree>
    <p:extLst>
      <p:ext uri="{BB962C8B-B14F-4D97-AF65-F5344CB8AC3E}">
        <p14:creationId xmlns:p14="http://schemas.microsoft.com/office/powerpoint/2010/main" val="248155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31</a:t>
            </a:fld>
            <a:endParaRPr lang="en-IN" dirty="0"/>
          </a:p>
        </p:txBody>
      </p:sp>
    </p:spTree>
    <p:extLst>
      <p:ext uri="{BB962C8B-B14F-4D97-AF65-F5344CB8AC3E}">
        <p14:creationId xmlns:p14="http://schemas.microsoft.com/office/powerpoint/2010/main" val="2235823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32</a:t>
            </a:fld>
            <a:endParaRPr lang="en-IN" dirty="0"/>
          </a:p>
        </p:txBody>
      </p:sp>
    </p:spTree>
    <p:extLst>
      <p:ext uri="{BB962C8B-B14F-4D97-AF65-F5344CB8AC3E}">
        <p14:creationId xmlns:p14="http://schemas.microsoft.com/office/powerpoint/2010/main" val="166091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a:t>
            </a:fld>
            <a:endParaRPr lang="en-IN" dirty="0"/>
          </a:p>
        </p:txBody>
      </p:sp>
    </p:spTree>
    <p:extLst>
      <p:ext uri="{BB962C8B-B14F-4D97-AF65-F5344CB8AC3E}">
        <p14:creationId xmlns:p14="http://schemas.microsoft.com/office/powerpoint/2010/main" val="3722609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33</a:t>
            </a:fld>
            <a:endParaRPr lang="en-IN" dirty="0"/>
          </a:p>
        </p:txBody>
      </p:sp>
    </p:spTree>
    <p:extLst>
      <p:ext uri="{BB962C8B-B14F-4D97-AF65-F5344CB8AC3E}">
        <p14:creationId xmlns:p14="http://schemas.microsoft.com/office/powerpoint/2010/main" val="2020541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34</a:t>
            </a:fld>
            <a:endParaRPr lang="en-IN" dirty="0"/>
          </a:p>
        </p:txBody>
      </p:sp>
    </p:spTree>
    <p:extLst>
      <p:ext uri="{BB962C8B-B14F-4D97-AF65-F5344CB8AC3E}">
        <p14:creationId xmlns:p14="http://schemas.microsoft.com/office/powerpoint/2010/main" val="2708671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35</a:t>
            </a:fld>
            <a:endParaRPr lang="en-IN" dirty="0"/>
          </a:p>
        </p:txBody>
      </p:sp>
    </p:spTree>
    <p:extLst>
      <p:ext uri="{BB962C8B-B14F-4D97-AF65-F5344CB8AC3E}">
        <p14:creationId xmlns:p14="http://schemas.microsoft.com/office/powerpoint/2010/main" val="436542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36</a:t>
            </a:fld>
            <a:endParaRPr lang="en-IN" dirty="0"/>
          </a:p>
        </p:txBody>
      </p:sp>
    </p:spTree>
    <p:extLst>
      <p:ext uri="{BB962C8B-B14F-4D97-AF65-F5344CB8AC3E}">
        <p14:creationId xmlns:p14="http://schemas.microsoft.com/office/powerpoint/2010/main" val="3068727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37</a:t>
            </a:fld>
            <a:endParaRPr lang="en-IN" dirty="0"/>
          </a:p>
        </p:txBody>
      </p:sp>
    </p:spTree>
    <p:extLst>
      <p:ext uri="{BB962C8B-B14F-4D97-AF65-F5344CB8AC3E}">
        <p14:creationId xmlns:p14="http://schemas.microsoft.com/office/powerpoint/2010/main" val="1111830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38</a:t>
            </a:fld>
            <a:endParaRPr lang="en-IN" dirty="0"/>
          </a:p>
        </p:txBody>
      </p:sp>
    </p:spTree>
    <p:extLst>
      <p:ext uri="{BB962C8B-B14F-4D97-AF65-F5344CB8AC3E}">
        <p14:creationId xmlns:p14="http://schemas.microsoft.com/office/powerpoint/2010/main" val="3722607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39</a:t>
            </a:fld>
            <a:endParaRPr lang="en-IN" dirty="0"/>
          </a:p>
        </p:txBody>
      </p:sp>
    </p:spTree>
    <p:extLst>
      <p:ext uri="{BB962C8B-B14F-4D97-AF65-F5344CB8AC3E}">
        <p14:creationId xmlns:p14="http://schemas.microsoft.com/office/powerpoint/2010/main" val="2568236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40</a:t>
            </a:fld>
            <a:endParaRPr lang="en-IN" dirty="0"/>
          </a:p>
        </p:txBody>
      </p:sp>
    </p:spTree>
    <p:extLst>
      <p:ext uri="{BB962C8B-B14F-4D97-AF65-F5344CB8AC3E}">
        <p14:creationId xmlns:p14="http://schemas.microsoft.com/office/powerpoint/2010/main" val="2946254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41</a:t>
            </a:fld>
            <a:endParaRPr lang="en-IN" dirty="0"/>
          </a:p>
        </p:txBody>
      </p:sp>
    </p:spTree>
    <p:extLst>
      <p:ext uri="{BB962C8B-B14F-4D97-AF65-F5344CB8AC3E}">
        <p14:creationId xmlns:p14="http://schemas.microsoft.com/office/powerpoint/2010/main" val="2193659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42</a:t>
            </a:fld>
            <a:endParaRPr lang="en-IN" dirty="0"/>
          </a:p>
        </p:txBody>
      </p:sp>
    </p:spTree>
    <p:extLst>
      <p:ext uri="{BB962C8B-B14F-4D97-AF65-F5344CB8AC3E}">
        <p14:creationId xmlns:p14="http://schemas.microsoft.com/office/powerpoint/2010/main" val="338152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43</a:t>
            </a:fld>
            <a:endParaRPr lang="en-IN" dirty="0"/>
          </a:p>
        </p:txBody>
      </p:sp>
    </p:spTree>
    <p:extLst>
      <p:ext uri="{BB962C8B-B14F-4D97-AF65-F5344CB8AC3E}">
        <p14:creationId xmlns:p14="http://schemas.microsoft.com/office/powerpoint/2010/main" val="1336730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44</a:t>
            </a:fld>
            <a:endParaRPr lang="en-IN" dirty="0"/>
          </a:p>
        </p:txBody>
      </p:sp>
    </p:spTree>
    <p:extLst>
      <p:ext uri="{BB962C8B-B14F-4D97-AF65-F5344CB8AC3E}">
        <p14:creationId xmlns:p14="http://schemas.microsoft.com/office/powerpoint/2010/main" val="36671206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45</a:t>
            </a:fld>
            <a:endParaRPr lang="en-IN" dirty="0"/>
          </a:p>
        </p:txBody>
      </p:sp>
    </p:spTree>
    <p:extLst>
      <p:ext uri="{BB962C8B-B14F-4D97-AF65-F5344CB8AC3E}">
        <p14:creationId xmlns:p14="http://schemas.microsoft.com/office/powerpoint/2010/main" val="107441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46</a:t>
            </a:fld>
            <a:endParaRPr lang="en-IN" dirty="0"/>
          </a:p>
        </p:txBody>
      </p:sp>
    </p:spTree>
    <p:extLst>
      <p:ext uri="{BB962C8B-B14F-4D97-AF65-F5344CB8AC3E}">
        <p14:creationId xmlns:p14="http://schemas.microsoft.com/office/powerpoint/2010/main" val="25125048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47</a:t>
            </a:fld>
            <a:endParaRPr lang="en-IN" dirty="0"/>
          </a:p>
        </p:txBody>
      </p:sp>
    </p:spTree>
    <p:extLst>
      <p:ext uri="{BB962C8B-B14F-4D97-AF65-F5344CB8AC3E}">
        <p14:creationId xmlns:p14="http://schemas.microsoft.com/office/powerpoint/2010/main" val="3623461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48</a:t>
            </a:fld>
            <a:endParaRPr lang="en-IN" dirty="0"/>
          </a:p>
        </p:txBody>
      </p:sp>
    </p:spTree>
    <p:extLst>
      <p:ext uri="{BB962C8B-B14F-4D97-AF65-F5344CB8AC3E}">
        <p14:creationId xmlns:p14="http://schemas.microsoft.com/office/powerpoint/2010/main" val="5620465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49</a:t>
            </a:fld>
            <a:endParaRPr lang="en-IN" dirty="0"/>
          </a:p>
        </p:txBody>
      </p:sp>
    </p:spTree>
    <p:extLst>
      <p:ext uri="{BB962C8B-B14F-4D97-AF65-F5344CB8AC3E}">
        <p14:creationId xmlns:p14="http://schemas.microsoft.com/office/powerpoint/2010/main" val="3357691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50</a:t>
            </a:fld>
            <a:endParaRPr lang="en-IN" dirty="0"/>
          </a:p>
        </p:txBody>
      </p:sp>
    </p:spTree>
    <p:extLst>
      <p:ext uri="{BB962C8B-B14F-4D97-AF65-F5344CB8AC3E}">
        <p14:creationId xmlns:p14="http://schemas.microsoft.com/office/powerpoint/2010/main" val="24465149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51</a:t>
            </a:fld>
            <a:endParaRPr lang="en-IN" dirty="0"/>
          </a:p>
        </p:txBody>
      </p:sp>
    </p:spTree>
    <p:extLst>
      <p:ext uri="{BB962C8B-B14F-4D97-AF65-F5344CB8AC3E}">
        <p14:creationId xmlns:p14="http://schemas.microsoft.com/office/powerpoint/2010/main" val="36860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52</a:t>
            </a:fld>
            <a:endParaRPr lang="en-IN" dirty="0"/>
          </a:p>
        </p:txBody>
      </p:sp>
    </p:spTree>
    <p:extLst>
      <p:ext uri="{BB962C8B-B14F-4D97-AF65-F5344CB8AC3E}">
        <p14:creationId xmlns:p14="http://schemas.microsoft.com/office/powerpoint/2010/main" val="410754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7952305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53</a:t>
            </a:fld>
            <a:endParaRPr lang="en-IN" dirty="0"/>
          </a:p>
        </p:txBody>
      </p:sp>
    </p:spTree>
    <p:extLst>
      <p:ext uri="{BB962C8B-B14F-4D97-AF65-F5344CB8AC3E}">
        <p14:creationId xmlns:p14="http://schemas.microsoft.com/office/powerpoint/2010/main" val="2937458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54</a:t>
            </a:fld>
            <a:endParaRPr lang="en-IN" dirty="0"/>
          </a:p>
        </p:txBody>
      </p:sp>
    </p:spTree>
    <p:extLst>
      <p:ext uri="{BB962C8B-B14F-4D97-AF65-F5344CB8AC3E}">
        <p14:creationId xmlns:p14="http://schemas.microsoft.com/office/powerpoint/2010/main" val="19756843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55</a:t>
            </a:fld>
            <a:endParaRPr lang="en-IN" dirty="0"/>
          </a:p>
        </p:txBody>
      </p:sp>
    </p:spTree>
    <p:extLst>
      <p:ext uri="{BB962C8B-B14F-4D97-AF65-F5344CB8AC3E}">
        <p14:creationId xmlns:p14="http://schemas.microsoft.com/office/powerpoint/2010/main" val="18185260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56</a:t>
            </a:fld>
            <a:endParaRPr lang="en-IN" dirty="0"/>
          </a:p>
        </p:txBody>
      </p:sp>
    </p:spTree>
    <p:extLst>
      <p:ext uri="{BB962C8B-B14F-4D97-AF65-F5344CB8AC3E}">
        <p14:creationId xmlns:p14="http://schemas.microsoft.com/office/powerpoint/2010/main" val="40945625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57</a:t>
            </a:fld>
            <a:endParaRPr lang="en-IN" dirty="0"/>
          </a:p>
        </p:txBody>
      </p:sp>
    </p:spTree>
    <p:extLst>
      <p:ext uri="{BB962C8B-B14F-4D97-AF65-F5344CB8AC3E}">
        <p14:creationId xmlns:p14="http://schemas.microsoft.com/office/powerpoint/2010/main" val="20047050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58</a:t>
            </a:fld>
            <a:endParaRPr lang="en-IN" dirty="0"/>
          </a:p>
        </p:txBody>
      </p:sp>
    </p:spTree>
    <p:extLst>
      <p:ext uri="{BB962C8B-B14F-4D97-AF65-F5344CB8AC3E}">
        <p14:creationId xmlns:p14="http://schemas.microsoft.com/office/powerpoint/2010/main" val="36423358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59</a:t>
            </a:fld>
            <a:endParaRPr lang="en-IN" dirty="0"/>
          </a:p>
        </p:txBody>
      </p:sp>
    </p:spTree>
    <p:extLst>
      <p:ext uri="{BB962C8B-B14F-4D97-AF65-F5344CB8AC3E}">
        <p14:creationId xmlns:p14="http://schemas.microsoft.com/office/powerpoint/2010/main" val="594117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60</a:t>
            </a:fld>
            <a:endParaRPr lang="en-IN" dirty="0"/>
          </a:p>
        </p:txBody>
      </p:sp>
    </p:spTree>
    <p:extLst>
      <p:ext uri="{BB962C8B-B14F-4D97-AF65-F5344CB8AC3E}">
        <p14:creationId xmlns:p14="http://schemas.microsoft.com/office/powerpoint/2010/main" val="32312691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IN" smtClean="0"/>
              <a:t>61</a:t>
            </a:fld>
            <a:endParaRPr lang="en-IN" dirty="0"/>
          </a:p>
        </p:txBody>
      </p:sp>
    </p:spTree>
    <p:extLst>
      <p:ext uri="{BB962C8B-B14F-4D97-AF65-F5344CB8AC3E}">
        <p14:creationId xmlns:p14="http://schemas.microsoft.com/office/powerpoint/2010/main" val="405712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85139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8</a:t>
            </a:fld>
            <a:endParaRPr lang="en-IN" dirty="0"/>
          </a:p>
        </p:txBody>
      </p:sp>
    </p:spTree>
    <p:extLst>
      <p:ext uri="{BB962C8B-B14F-4D97-AF65-F5344CB8AC3E}">
        <p14:creationId xmlns:p14="http://schemas.microsoft.com/office/powerpoint/2010/main" val="332807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9</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10</a:t>
            </a:fld>
            <a:endParaRPr lang="en-IN" dirty="0"/>
          </a:p>
        </p:txBody>
      </p:sp>
    </p:spTree>
    <p:extLst>
      <p:ext uri="{BB962C8B-B14F-4D97-AF65-F5344CB8AC3E}">
        <p14:creationId xmlns:p14="http://schemas.microsoft.com/office/powerpoint/2010/main" val="1631156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5.png"/><Relationship Id="rId5"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60.svg"/><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40.sv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80.sv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Tree>
    <p:extLst>
      <p:ext uri="{BB962C8B-B14F-4D97-AF65-F5344CB8AC3E}">
        <p14:creationId xmlns:p14="http://schemas.microsoft.com/office/powerpoint/2010/main" val="3876503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dirty="0"/>
              <a:t>Website </a:t>
            </a:r>
            <a:r>
              <a:rPr lang="en-US" dirty="0" err="1"/>
              <a:t>url</a:t>
            </a:r>
            <a:r>
              <a:rPr lang="en-US"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637136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7"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dirty="0"/>
              <a:t>Website </a:t>
            </a:r>
            <a:r>
              <a:rPr lang="en-US" dirty="0" err="1"/>
              <a:t>url</a:t>
            </a:r>
            <a:r>
              <a:rPr lang="en-US" dirty="0"/>
              <a:t>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810107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8"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00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671652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smtClean="0"/>
              <a:t>Click to edit Master title style</a:t>
            </a:r>
            <a:endParaRPr lang="en-US"/>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3857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1618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631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768970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4640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71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484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5"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smtClean="0"/>
              <a:t>Click icon to add picture</a:t>
            </a:r>
            <a:endParaRPr lang="en-IN" dirty="0"/>
          </a:p>
        </p:txBody>
      </p:sp>
    </p:spTree>
    <p:extLst>
      <p:ext uri="{BB962C8B-B14F-4D97-AF65-F5344CB8AC3E}">
        <p14:creationId xmlns:p14="http://schemas.microsoft.com/office/powerpoint/2010/main" val="3376890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smtClean="0"/>
              <a:t>Click icon to add picture</a:t>
            </a:r>
            <a:endParaRPr lang="en-IN"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Tree>
    <p:extLst>
      <p:ext uri="{BB962C8B-B14F-4D97-AF65-F5344CB8AC3E}">
        <p14:creationId xmlns:p14="http://schemas.microsoft.com/office/powerpoint/2010/main" val="3905069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5A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smtClean="0"/>
              <a:t>Click icon to add picture</a:t>
            </a:r>
            <a:endParaRPr lang="en-IN" dirty="0"/>
          </a:p>
        </p:txBody>
      </p:sp>
    </p:spTree>
    <p:extLst>
      <p:ext uri="{BB962C8B-B14F-4D97-AF65-F5344CB8AC3E}">
        <p14:creationId xmlns:p14="http://schemas.microsoft.com/office/powerpoint/2010/main" val="397469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FB8B49"/>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smtClean="0"/>
              <a:t>Click icon to add picture</a:t>
            </a:r>
            <a:endParaRPr lang="en-IN"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28823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F76E2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140966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084283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9211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Tree>
    <p:extLst>
      <p:ext uri="{BB962C8B-B14F-4D97-AF65-F5344CB8AC3E}">
        <p14:creationId xmlns:p14="http://schemas.microsoft.com/office/powerpoint/2010/main" val="2882832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smtClean="0"/>
              <a:t>Click icon to add picture</a:t>
            </a:r>
            <a:endParaRPr lang="en-IN" dirty="0"/>
          </a:p>
        </p:txBody>
      </p:sp>
    </p:spTree>
    <p:extLst>
      <p:ext uri="{BB962C8B-B14F-4D97-AF65-F5344CB8AC3E}">
        <p14:creationId xmlns:p14="http://schemas.microsoft.com/office/powerpoint/2010/main" val="275049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dirty="0"/>
              <a:t>Website </a:t>
            </a:r>
            <a:r>
              <a:rPr lang="en-US" dirty="0" err="1"/>
              <a:t>url</a:t>
            </a:r>
            <a:r>
              <a:rPr lang="en-US"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42543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8" name="arrow.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dirty="0"/>
              <a:t>Website </a:t>
            </a:r>
            <a:r>
              <a:rPr lang="en-US" dirty="0" err="1"/>
              <a:t>url</a:t>
            </a:r>
            <a:r>
              <a:rPr lang="en-US" dirty="0"/>
              <a:t>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2171952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9"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928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5"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133163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smtClean="0"/>
              <a:t>Click to edit Master title style</a:t>
            </a:r>
            <a:endParaRPr lang="en-US"/>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9691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9136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748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134578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0366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smtClean="0"/>
              <a:t>Click icon to add picture</a:t>
            </a:r>
            <a:endParaRPr lang="en-IN"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Tree>
    <p:extLst>
      <p:ext uri="{BB962C8B-B14F-4D97-AF65-F5344CB8AC3E}">
        <p14:creationId xmlns:p14="http://schemas.microsoft.com/office/powerpoint/2010/main" val="1696208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smtClean="0"/>
              <a:t>Click icon to add picture</a:t>
            </a:r>
            <a:endParaRPr lang="en-IN" dirty="0"/>
          </a:p>
        </p:txBody>
      </p:sp>
    </p:spTree>
    <p:extLst>
      <p:ext uri="{BB962C8B-B14F-4D97-AF65-F5344CB8AC3E}">
        <p14:creationId xmlns:p14="http://schemas.microsoft.com/office/powerpoint/2010/main" val="1969986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FA803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smtClean="0"/>
              <a:t>Click icon to add picture</a:t>
            </a:r>
            <a:endParaRPr lang="en-IN"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1741033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F8773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891400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6476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79954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audio" Target="../media/audio1.wav"/><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audio" Target="../media/audio1.wav"/><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C567A">
                <a:alpha val="91000"/>
              </a:srgbClr>
            </a:gs>
            <a:gs pos="13000">
              <a:srgbClr val="FC904E"/>
            </a:gs>
            <a:gs pos="0">
              <a:srgbClr val="F45A1C"/>
            </a:gs>
            <a:gs pos="100000">
              <a:srgbClr val="9D5982"/>
            </a:gs>
            <a:gs pos="100000">
              <a:schemeClr val="accent3"/>
            </a:gs>
          </a:gsLst>
          <a:lin ang="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IN" smtClean="0"/>
              <a:t>30-11-2018</a:t>
            </a:fld>
            <a:endParaRPr lang="en-IN"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IN" smtClean="0"/>
              <a:t>‹#›</a:t>
            </a:fld>
            <a:endParaRPr lang="en-IN"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75" r:id="rId9"/>
    <p:sldLayoutId id="2147483664" r:id="rId10"/>
    <p:sldLayoutId id="2147483665" r:id="rId11"/>
    <p:sldLayoutId id="2147483666" r:id="rId12"/>
    <p:sldLayoutId id="2147483667" r:id="rId13"/>
    <p:sldLayoutId id="2147483668" r:id="rId14"/>
    <p:sldLayoutId id="2147483669" r:id="rId15"/>
    <p:sldLayoutId id="2147483671" r:id="rId16"/>
    <p:sldLayoutId id="2147483672" r:id="rId17"/>
    <p:sldLayoutId id="2147483674" r:id="rId18"/>
    <p:sldLayoutId id="2147483673"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1" name="arrow.wav"/>
          </p:stSnd>
        </p:sndAc>
      </p:transition>
    </mc:Choice>
    <mc:Fallback xmlns="">
      <p:transition spd="slow">
        <p:fade/>
        <p:sndAc>
          <p:stSnd>
            <p:snd r:embed="rId22" name="arrow.wav"/>
          </p:stSnd>
        </p:sndAc>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C567A">
                <a:alpha val="91000"/>
              </a:srgbClr>
            </a:gs>
            <a:gs pos="13000">
              <a:srgbClr val="FC904E"/>
            </a:gs>
            <a:gs pos="0">
              <a:srgbClr val="F45A1C"/>
            </a:gs>
            <a:gs pos="100000">
              <a:srgbClr val="9D5982"/>
            </a:gs>
            <a:gs pos="100000">
              <a:schemeClr val="accent3"/>
            </a:gs>
          </a:gsLst>
          <a:lin ang="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IN" smtClean="0"/>
              <a:t>30-11-2018</a:t>
            </a:fld>
            <a:endParaRPr lang="en-IN"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IN" smtClean="0"/>
              <a:t>‹#›</a:t>
            </a:fld>
            <a:endParaRPr lang="en-IN" dirty="0"/>
          </a:p>
        </p:txBody>
      </p:sp>
    </p:spTree>
    <p:extLst>
      <p:ext uri="{BB962C8B-B14F-4D97-AF65-F5344CB8AC3E}">
        <p14:creationId xmlns:p14="http://schemas.microsoft.com/office/powerpoint/2010/main" val="37825105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1" name="arrow.wav"/>
          </p:stSnd>
        </p:sndAc>
      </p:transition>
    </mc:Choice>
    <mc:Fallback xmlns="">
      <p:transition spd="slow">
        <p:fade/>
        <p:sndAc>
          <p:stSnd>
            <p:snd r:embed="rId22" name="arrow.wav"/>
          </p:stSnd>
        </p:sndAc>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8.jpe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audio" Target="../media/audio1.wav"/><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48.xml"/><Relationship Id="rId18" Type="http://schemas.openxmlformats.org/officeDocument/2006/relationships/slide" Target="slide31.xml"/><Relationship Id="rId3" Type="http://schemas.openxmlformats.org/officeDocument/2006/relationships/audio" Target="../media/audio1.wav"/><Relationship Id="rId21" Type="http://schemas.openxmlformats.org/officeDocument/2006/relationships/slide" Target="slide42.xml"/><Relationship Id="rId7" Type="http://schemas.openxmlformats.org/officeDocument/2006/relationships/slide" Target="slide5.xml"/><Relationship Id="rId12" Type="http://schemas.openxmlformats.org/officeDocument/2006/relationships/slide" Target="slide28.xml"/><Relationship Id="rId17" Type="http://schemas.openxmlformats.org/officeDocument/2006/relationships/slide" Target="slide59.xml"/><Relationship Id="rId2" Type="http://schemas.openxmlformats.org/officeDocument/2006/relationships/notesSlide" Target="../notesSlides/notesSlide3.xml"/><Relationship Id="rId16" Type="http://schemas.openxmlformats.org/officeDocument/2006/relationships/slide" Target="slide56.xml"/><Relationship Id="rId20" Type="http://schemas.openxmlformats.org/officeDocument/2006/relationships/slide" Target="slide35.xml"/><Relationship Id="rId1" Type="http://schemas.openxmlformats.org/officeDocument/2006/relationships/slideLayout" Target="../slideLayouts/slideLayout26.xml"/><Relationship Id="rId6" Type="http://schemas.openxmlformats.org/officeDocument/2006/relationships/image" Target="../media/image8.jpeg"/><Relationship Id="rId11" Type="http://schemas.openxmlformats.org/officeDocument/2006/relationships/slide" Target="slide26.xml"/><Relationship Id="rId5" Type="http://schemas.openxmlformats.org/officeDocument/2006/relationships/image" Target="../media/image11.png"/><Relationship Id="rId15" Type="http://schemas.openxmlformats.org/officeDocument/2006/relationships/slide" Target="slide50.xml"/><Relationship Id="rId10" Type="http://schemas.openxmlformats.org/officeDocument/2006/relationships/slide" Target="slide24.xml"/><Relationship Id="rId19" Type="http://schemas.openxmlformats.org/officeDocument/2006/relationships/slide" Target="slide34.xml"/><Relationship Id="rId4" Type="http://schemas.openxmlformats.org/officeDocument/2006/relationships/image" Target="../media/image10.png"/><Relationship Id="rId9" Type="http://schemas.openxmlformats.org/officeDocument/2006/relationships/slide" Target="slide13.xml"/><Relationship Id="rId14" Type="http://schemas.openxmlformats.org/officeDocument/2006/relationships/slide" Target="slide49.xml"/><Relationship Id="rId22"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44.jp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45.jpe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47.jpe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48.gif"/></Relationships>
</file>

<file path=ppt/slides/_rels/slide4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11.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51.gif"/></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54.png"/><Relationship Id="rId4" Type="http://schemas.openxmlformats.org/officeDocument/2006/relationships/image" Target="../media/image53.jpe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55.gif"/></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15.jpg"/></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56.gif"/></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57.jpe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59.jpeg"/><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audio" Target="../media/audio1.wav"/><Relationship Id="rId7" Type="http://schemas.openxmlformats.org/officeDocument/2006/relationships/image" Target="../media/image62.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audio" Target="../media/audio1.wav"/><Relationship Id="rId5" Type="http://schemas.openxmlformats.org/officeDocument/2006/relationships/image" Target="../media/image11.png"/><Relationship Id="rId10" Type="http://schemas.openxmlformats.org/officeDocument/2006/relationships/slide" Target="slide3.xml"/><Relationship Id="rId4" Type="http://schemas.openxmlformats.org/officeDocument/2006/relationships/image" Target="../media/image10.png"/><Relationship Id="rId9" Type="http://schemas.openxmlformats.org/officeDocument/2006/relationships/image" Target="../media/image64.gif"/></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3.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65.gif"/></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3.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7.jpeg"/><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68.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69.jpe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11.xml"/><Relationship Id="rId6" Type="http://schemas.openxmlformats.org/officeDocument/2006/relationships/audio" Target="../media/audio1.wav"/><Relationship Id="rId5" Type="http://schemas.openxmlformats.org/officeDocument/2006/relationships/image" Target="../media/image7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slide" Target="slide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315515" y="3761098"/>
            <a:ext cx="5569676" cy="1037570"/>
          </a:xfrm>
        </p:spPr>
        <p:txBody>
          <a:bodyPr/>
          <a:lstStyle/>
          <a:p>
            <a:r>
              <a:rPr lang="en-IN" sz="2800" dirty="0" smtClean="0">
                <a:solidFill>
                  <a:srgbClr val="FF6600"/>
                </a:solidFill>
              </a:rPr>
              <a:t>Written exam preparation</a:t>
            </a:r>
            <a:endParaRPr lang="en-IN" sz="2800" dirty="0">
              <a:solidFill>
                <a:srgbClr val="FF6600"/>
              </a:solidFill>
            </a:endParaRP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2" y="966651"/>
            <a:ext cx="5305661" cy="4872445"/>
          </a:xfrm>
        </p:spPr>
      </p:pic>
      <p:pic>
        <p:nvPicPr>
          <p:cNvPr id="4" name="Picture 3"/>
          <p:cNvPicPr>
            <a:picLocks noChangeAspect="1"/>
          </p:cNvPicPr>
          <p:nvPr/>
        </p:nvPicPr>
        <p:blipFill>
          <a:blip r:embed="rId5"/>
          <a:stretch>
            <a:fillRect/>
          </a:stretch>
        </p:blipFill>
        <p:spPr>
          <a:xfrm>
            <a:off x="6016473" y="2771882"/>
            <a:ext cx="2450804" cy="1261981"/>
          </a:xfrm>
          <a:prstGeom prst="rect">
            <a:avLst/>
          </a:prstGeom>
        </p:spPr>
      </p:pic>
    </p:spTree>
    <p:extLst>
      <p:ext uri="{BB962C8B-B14F-4D97-AF65-F5344CB8AC3E}">
        <p14:creationId xmlns:p14="http://schemas.microsoft.com/office/powerpoint/2010/main" val="373798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p:txBody>
          <a:bodyPr/>
          <a:lstStyle/>
          <a:p>
            <a:r>
              <a:rPr lang="en-US" sz="6000" dirty="0"/>
              <a:t>Driving Exam </a:t>
            </a:r>
            <a:endParaRPr lang="en-IN" sz="6000" dirty="0"/>
          </a:p>
        </p:txBody>
      </p:sp>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680933" y="2863158"/>
            <a:ext cx="5194199" cy="2846648"/>
          </a:xfrm>
        </p:spPr>
        <p:txBody>
          <a:bodyPr/>
          <a:lstStyle/>
          <a:p>
            <a:pPr marL="285750" lvl="0" indent="-285750" algn="l">
              <a:spcBef>
                <a:spcPts val="640"/>
              </a:spcBef>
              <a:buFont typeface="Arial" panose="020B0604020202020204" pitchFamily="34" charset="0"/>
              <a:buChar char="•"/>
            </a:pPr>
            <a:r>
              <a:rPr lang="en-US" sz="2000" dirty="0"/>
              <a:t>written exam every eight years, except those having no traffic convictions. </a:t>
            </a:r>
          </a:p>
          <a:p>
            <a:pPr marL="285750" lvl="0" indent="-285750" algn="l">
              <a:spcBef>
                <a:spcPts val="640"/>
              </a:spcBef>
              <a:buFont typeface="Arial" panose="020B0604020202020204" pitchFamily="34" charset="0"/>
              <a:buChar char="•"/>
            </a:pPr>
            <a:r>
              <a:rPr lang="en-US" sz="2000" dirty="0"/>
              <a:t>Drivers ages 75 and older and any driver turning 75 or older who is renewing his/her driver’s license must take:</a:t>
            </a:r>
          </a:p>
          <a:p>
            <a:pPr lvl="0" algn="l">
              <a:spcBef>
                <a:spcPts val="640"/>
              </a:spcBef>
            </a:pPr>
            <a:r>
              <a:rPr lang="en-US" sz="2000" dirty="0" smtClean="0"/>
              <a:t>Driving </a:t>
            </a:r>
            <a:r>
              <a:rPr lang="en-US" sz="2000" dirty="0"/>
              <a:t>exam. If you have a traffic crash or other moving violation on your driving record, you may be required to take the written and/or driving exams. </a:t>
            </a:r>
          </a:p>
          <a:p>
            <a:pPr lvl="0" algn="l">
              <a:spcBef>
                <a:spcPts val="640"/>
              </a:spcBef>
            </a:pPr>
            <a:endParaRPr lang="en-US" sz="2000" dirty="0" smtClean="0"/>
          </a:p>
          <a:p>
            <a:pPr lvl="0" algn="l">
              <a:spcBef>
                <a:spcPts val="640"/>
              </a:spcBef>
            </a:pPr>
            <a:r>
              <a:rPr lang="en-US" sz="2000" b="1" dirty="0" smtClean="0">
                <a:solidFill>
                  <a:schemeClr val="bg1"/>
                </a:solidFill>
              </a:rPr>
              <a:t>First </a:t>
            </a:r>
            <a:r>
              <a:rPr lang="en-US" sz="2000" b="1" dirty="0">
                <a:solidFill>
                  <a:schemeClr val="bg1"/>
                </a:solidFill>
              </a:rPr>
              <a:t>time drivers 21 or older</a:t>
            </a:r>
            <a:r>
              <a:rPr lang="en-US" sz="2000" dirty="0"/>
              <a:t>, you may want to enroll in a community college or commercial driving school for adults</a:t>
            </a:r>
            <a:r>
              <a:rPr lang="en-US" sz="2000" dirty="0" smtClean="0">
                <a:solidFill>
                  <a:schemeClr val="bg1"/>
                </a:solidFill>
              </a:rPr>
              <a:t>. </a:t>
            </a:r>
            <a:r>
              <a:rPr lang="en-US" sz="2400" b="1" dirty="0" err="1" smtClean="0">
                <a:solidFill>
                  <a:schemeClr val="bg1"/>
                </a:solidFill>
              </a:rPr>
              <a:t>Idrivio</a:t>
            </a:r>
            <a:r>
              <a:rPr lang="en-US" sz="2400" b="1" dirty="0" smtClean="0">
                <a:solidFill>
                  <a:schemeClr val="bg1"/>
                </a:solidFill>
              </a:rPr>
              <a:t> </a:t>
            </a:r>
            <a:r>
              <a:rPr lang="en-US" sz="2400" b="1" dirty="0">
                <a:solidFill>
                  <a:schemeClr val="bg1"/>
                </a:solidFill>
              </a:rPr>
              <a:t>can help you</a:t>
            </a:r>
            <a:r>
              <a:rPr lang="en-US" sz="2400" b="1" dirty="0">
                <a:solidFill>
                  <a:schemeClr val="accent6"/>
                </a:solidFill>
              </a:rPr>
              <a:t>.</a:t>
            </a:r>
            <a:r>
              <a:rPr lang="en-US" sz="2400" b="1" dirty="0"/>
              <a:t> </a:t>
            </a:r>
          </a:p>
          <a:p>
            <a:pPr marL="285750" indent="-285750">
              <a:buFont typeface="Arial" panose="020B0604020202020204" pitchFamily="34" charset="0"/>
              <a:buChar char="•"/>
            </a:pPr>
            <a:endParaRPr lang="en-IN" sz="2000" dirty="0"/>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IN" smtClean="0"/>
              <a:pPr/>
              <a:t>10</a:t>
            </a:fld>
            <a:endParaRPr lang="en-IN" dirty="0"/>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863814" y="2153711"/>
            <a:ext cx="4204470" cy="495389"/>
          </a:xfrm>
        </p:spPr>
        <p:txBody>
          <a:bodyPr/>
          <a:lstStyle/>
          <a:p>
            <a:pPr lvl="0"/>
            <a:r>
              <a:rPr lang="en-US" sz="2800" dirty="0"/>
              <a:t>All drivers must take:</a:t>
            </a:r>
          </a:p>
          <a:p>
            <a:endParaRPr lang="en-IN" sz="2800" dirty="0"/>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6601525" y="1850968"/>
            <a:ext cx="5237603" cy="2834508"/>
          </a:xfrm>
        </p:spPr>
        <p:txBody>
          <a:bodyPr/>
          <a:lstStyle/>
          <a:p>
            <a:pPr lvl="0" algn="just">
              <a:spcBef>
                <a:spcPts val="640"/>
              </a:spcBef>
            </a:pPr>
            <a:r>
              <a:rPr lang="en-US" dirty="0"/>
              <a:t>• Be a properly licensed vehicle equipped for the driver’s license classification you are seeking and comply with Secretary of State vehicle condition standards including properly working brakes including the emergency brake, speedometer, headlights, brake and taillights, registration plate light, turn signals, windshield wipers, horn, rearview mirror and muffler. </a:t>
            </a:r>
          </a:p>
          <a:p>
            <a:pPr lvl="0" algn="just">
              <a:spcBef>
                <a:spcPts val="640"/>
              </a:spcBef>
            </a:pPr>
            <a:r>
              <a:rPr lang="en-US" dirty="0"/>
              <a:t>• Be equipped with seatbelts. </a:t>
            </a:r>
          </a:p>
          <a:p>
            <a:pPr lvl="0" algn="just">
              <a:spcBef>
                <a:spcPts val="640"/>
              </a:spcBef>
            </a:pPr>
            <a:r>
              <a:rPr lang="en-US" dirty="0"/>
              <a:t>• Be properly insured. Proof of insurance must be provided prior to the exam. </a:t>
            </a:r>
          </a:p>
          <a:p>
            <a:pPr lvl="0" algn="just">
              <a:spcBef>
                <a:spcPts val="640"/>
              </a:spcBef>
            </a:pPr>
            <a:r>
              <a:rPr lang="en-US" dirty="0"/>
              <a:t>• Display valid front and rear Illinois license plates and a valid registration sticker. If the vehicle is registered outside of Illinois, it must meet the registration requirements of the respective state. </a:t>
            </a:r>
          </a:p>
          <a:p>
            <a:pPr lvl="0" algn="just">
              <a:spcBef>
                <a:spcPts val="640"/>
              </a:spcBef>
            </a:pPr>
            <a:r>
              <a:rPr lang="en-US" dirty="0"/>
              <a:t>• Be driven to the facility by a driver who has a valid driv</a:t>
            </a:r>
            <a:r>
              <a:rPr lang="en-US" sz="1800" dirty="0"/>
              <a:t>er’s license/permit. </a:t>
            </a:r>
          </a:p>
          <a:p>
            <a:pPr algn="just"/>
            <a:endParaRPr lang="en-IN" sz="1600" dirty="0"/>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a:xfrm>
            <a:off x="7327918" y="5208856"/>
            <a:ext cx="4716291" cy="495389"/>
          </a:xfrm>
        </p:spPr>
        <p:txBody>
          <a:bodyPr/>
          <a:lstStyle/>
          <a:p>
            <a:pPr lvl="0"/>
            <a:r>
              <a:rPr lang="en-US" sz="2400" dirty="0">
                <a:solidFill>
                  <a:srgbClr val="FF6600"/>
                </a:solidFill>
              </a:rPr>
              <a:t>To take a driving exam, the vehicle you provide must:</a:t>
            </a:r>
          </a:p>
          <a:p>
            <a:endParaRPr lang="en-IN" sz="2400" dirty="0">
              <a:solidFill>
                <a:srgbClr val="FF6600"/>
              </a:solidFill>
            </a:endParaRPr>
          </a:p>
        </p:txBody>
      </p:sp>
      <p:pic>
        <p:nvPicPr>
          <p:cNvPr id="29" name="Picture Placeholder 28">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tretch>
            <a:fillRect/>
          </a:stretch>
        </p:blipFill>
        <p:spPr>
          <a:xfrm>
            <a:off x="5282969" y="1850968"/>
            <a:ext cx="605487" cy="605487"/>
          </a:xfrm>
        </p:spPr>
      </p:pic>
      <p:pic>
        <p:nvPicPr>
          <p:cNvPr id="31" name="Picture Placeholder 30">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tretch>
            <a:fillRect/>
          </a:stretch>
        </p:blipFill>
        <p:spPr>
          <a:xfrm>
            <a:off x="6298782" y="4906113"/>
            <a:ext cx="605487" cy="605487"/>
          </a:xfrm>
        </p:spPr>
      </p:pic>
      <p:sp>
        <p:nvSpPr>
          <p:cNvPr id="10" name="Striped Right Arrow 9"/>
          <p:cNvSpPr/>
          <p:nvPr/>
        </p:nvSpPr>
        <p:spPr>
          <a:xfrm>
            <a:off x="10283483" y="6166460"/>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6"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69403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777518"/>
            <a:ext cx="11150600" cy="920336"/>
          </a:xfrm>
        </p:spPr>
        <p:txBody>
          <a:bodyPr/>
          <a:lstStyle/>
          <a:p>
            <a:pPr lvl="0" algn="ctr"/>
            <a:r>
              <a:rPr lang="en-US" dirty="0"/>
              <a:t>Driver’s License Age Restrictions — Drivers 16-21</a:t>
            </a:r>
            <a:br>
              <a:rPr lang="en-US" dirty="0"/>
            </a:br>
            <a:endParaRPr lang="en-IN" sz="3000" dirty="0">
              <a:solidFill>
                <a:schemeClr val="bg1"/>
              </a:solidFill>
            </a:endParaRP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8527520" y="3197673"/>
            <a:ext cx="3445566" cy="1281276"/>
          </a:xfrm>
        </p:spPr>
        <p:txBody>
          <a:bodyPr>
            <a:noAutofit/>
          </a:bodyPr>
          <a:lstStyle/>
          <a:p>
            <a:pPr lvl="0" algn="l">
              <a:spcBef>
                <a:spcPts val="640"/>
              </a:spcBef>
            </a:pPr>
            <a:r>
              <a:rPr lang="en-US" sz="1400" dirty="0"/>
              <a:t>• Age 16 or 17, you may receive your license you must complete:</a:t>
            </a:r>
          </a:p>
          <a:p>
            <a:pPr lvl="0" indent="457200" algn="l">
              <a:spcBef>
                <a:spcPts val="640"/>
              </a:spcBef>
            </a:pPr>
            <a:r>
              <a:rPr lang="en-US" sz="1400" dirty="0"/>
              <a:t>*A state-approved driver education course </a:t>
            </a:r>
            <a:r>
              <a:rPr lang="en-US" b="1" dirty="0" err="1">
                <a:solidFill>
                  <a:srgbClr val="FF6600"/>
                </a:solidFill>
              </a:rPr>
              <a:t>Idrivio</a:t>
            </a:r>
            <a:r>
              <a:rPr lang="en-US" b="1" dirty="0">
                <a:solidFill>
                  <a:srgbClr val="FF6600"/>
                </a:solidFill>
              </a:rPr>
              <a:t> can help you with this course.</a:t>
            </a:r>
          </a:p>
          <a:p>
            <a:pPr lvl="0" indent="457200" algn="l">
              <a:spcBef>
                <a:spcPts val="640"/>
              </a:spcBef>
            </a:pPr>
            <a:r>
              <a:rPr lang="en-US" sz="1400" dirty="0"/>
              <a:t>*50 hours of practice driving and </a:t>
            </a:r>
          </a:p>
          <a:p>
            <a:pPr lvl="0" indent="457200" algn="l">
              <a:spcBef>
                <a:spcPts val="640"/>
              </a:spcBef>
            </a:pPr>
            <a:r>
              <a:rPr lang="en-US" sz="1400" dirty="0"/>
              <a:t>*Hold permit for 9 months</a:t>
            </a:r>
          </a:p>
          <a:p>
            <a:pPr lvl="0" indent="457200" algn="l">
              <a:spcBef>
                <a:spcPts val="640"/>
              </a:spcBef>
            </a:pPr>
            <a:r>
              <a:rPr lang="en-US" sz="1400" dirty="0"/>
              <a:t> * Pass vision, written and road exam.</a:t>
            </a:r>
          </a:p>
          <a:p>
            <a:endParaRPr lang="en-IN" sz="1400" dirty="0"/>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11</a:t>
            </a:fld>
            <a:endParaRPr lang="en-IN" dirty="0"/>
          </a:p>
        </p:txBody>
      </p:sp>
      <p:pic>
        <p:nvPicPr>
          <p:cNvPr id="22" name="Picture Placeholder 21">
            <a:extLst>
              <a:ext uri="{FF2B5EF4-FFF2-40B4-BE49-F238E27FC236}">
                <a16:creationId xmlns:a16="http://schemas.microsoft.com/office/drawing/2014/main" id="{900B31E0-725B-4414-BD86-F34DA104673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3883819" y="2335237"/>
            <a:ext cx="4424362" cy="3263705"/>
          </a:xfrm>
        </p:spPr>
      </p:pic>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a:xfrm>
            <a:off x="151286" y="3944376"/>
            <a:ext cx="3513194" cy="495389"/>
          </a:xfrm>
        </p:spPr>
        <p:txBody>
          <a:bodyPr/>
          <a:lstStyle/>
          <a:p>
            <a:r>
              <a:rPr lang="en-US" sz="2000" dirty="0">
                <a:solidFill>
                  <a:srgbClr val="FF3300"/>
                </a:solidFill>
              </a:rPr>
              <a:t>You must be at least age 18 to obtain an Illinois driver’s license. </a:t>
            </a:r>
            <a:endParaRPr lang="en-US" sz="2000" dirty="0" smtClean="0">
              <a:solidFill>
                <a:srgbClr val="FF3300"/>
              </a:solidFill>
            </a:endParaRPr>
          </a:p>
          <a:p>
            <a:pPr lvl="0"/>
            <a:endParaRPr lang="en-US" sz="2000" dirty="0">
              <a:solidFill>
                <a:srgbClr val="222222"/>
              </a:solidFill>
            </a:endParaRPr>
          </a:p>
          <a:p>
            <a:endParaRPr lang="en-IN" sz="2000" dirty="0"/>
          </a:p>
        </p:txBody>
      </p:sp>
      <p:pic>
        <p:nvPicPr>
          <p:cNvPr id="85" name="Picture Placeholder 84">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tretch>
            <a:fillRect/>
          </a:stretch>
        </p:blipFill>
        <p:spPr>
          <a:xfrm>
            <a:off x="9998500" y="1991419"/>
            <a:ext cx="502873" cy="502873"/>
          </a:xfrm>
        </p:spPr>
      </p:pic>
      <p:pic>
        <p:nvPicPr>
          <p:cNvPr id="83" name="Picture Placeholder 82">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Lst>
          </a:blip>
          <a:stretch>
            <a:fillRect/>
          </a:stretch>
        </p:blipFill>
        <p:spPr>
          <a:xfrm>
            <a:off x="1690627" y="1988373"/>
            <a:ext cx="502873" cy="502873"/>
          </a:xfrm>
        </p:spPr>
      </p:pic>
      <p:sp>
        <p:nvSpPr>
          <p:cNvPr id="11" name="Rectangle 10"/>
          <p:cNvSpPr/>
          <p:nvPr/>
        </p:nvSpPr>
        <p:spPr>
          <a:xfrm>
            <a:off x="8308181" y="2678927"/>
            <a:ext cx="3599703" cy="400110"/>
          </a:xfrm>
          <a:prstGeom prst="rect">
            <a:avLst/>
          </a:prstGeom>
        </p:spPr>
        <p:txBody>
          <a:bodyPr wrap="none">
            <a:spAutoFit/>
          </a:bodyPr>
          <a:lstStyle/>
          <a:p>
            <a:r>
              <a:rPr lang="en-US" sz="2000" b="1" dirty="0"/>
              <a:t>The following exceptions apply: </a:t>
            </a:r>
          </a:p>
        </p:txBody>
      </p:sp>
      <p:sp>
        <p:nvSpPr>
          <p:cNvPr id="10" name="Striped Right Arrow 9"/>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7"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20720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777518"/>
            <a:ext cx="11150600" cy="920336"/>
          </a:xfrm>
        </p:spPr>
        <p:txBody>
          <a:bodyPr/>
          <a:lstStyle/>
          <a:p>
            <a:pPr lvl="0" algn="ctr"/>
            <a:r>
              <a:rPr lang="en-US" dirty="0"/>
              <a:t>Driver’s License Age Restrictions — Drivers 16-21</a:t>
            </a:r>
            <a:br>
              <a:rPr lang="en-US" dirty="0"/>
            </a:br>
            <a:endParaRPr lang="en-IN" sz="3000" dirty="0">
              <a:solidFill>
                <a:schemeClr val="bg1"/>
              </a:solidFill>
            </a:endParaRPr>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12</a:t>
            </a:fld>
            <a:endParaRPr lang="en-IN" dirty="0"/>
          </a:p>
        </p:txBody>
      </p:sp>
      <p:pic>
        <p:nvPicPr>
          <p:cNvPr id="22" name="Picture Placeholder 21">
            <a:extLst>
              <a:ext uri="{FF2B5EF4-FFF2-40B4-BE49-F238E27FC236}">
                <a16:creationId xmlns:a16="http://schemas.microsoft.com/office/drawing/2014/main" id="{900B31E0-725B-4414-BD86-F34DA104673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3883819" y="2586486"/>
            <a:ext cx="4424362" cy="2493921"/>
          </a:xfrm>
        </p:spPr>
      </p:pic>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a:xfrm>
            <a:off x="8430514" y="2758342"/>
            <a:ext cx="3638843" cy="2150209"/>
          </a:xfrm>
        </p:spPr>
        <p:txBody>
          <a:bodyPr>
            <a:noAutofit/>
          </a:bodyPr>
          <a:lstStyle/>
          <a:p>
            <a:pPr lvl="0" algn="just">
              <a:spcBef>
                <a:spcPts val="640"/>
              </a:spcBef>
            </a:pPr>
            <a:r>
              <a:rPr lang="en-US" sz="1500" dirty="0"/>
              <a:t> • Age 18, 19 or 20 who has never been licensed or completed an approved high school or commercial school driver education course, you must:</a:t>
            </a:r>
          </a:p>
          <a:p>
            <a:pPr lvl="0" indent="457200" algn="just">
              <a:spcBef>
                <a:spcPts val="640"/>
              </a:spcBef>
            </a:pPr>
            <a:r>
              <a:rPr lang="en-US" sz="1500" dirty="0"/>
              <a:t>* Complete a six-hour adult driver education course certified by Secretary of State before obtaining a license. </a:t>
            </a:r>
            <a:r>
              <a:rPr lang="en-US" sz="1500" dirty="0" err="1">
                <a:solidFill>
                  <a:srgbClr val="FF6600"/>
                </a:solidFill>
              </a:rPr>
              <a:t>Idrivio</a:t>
            </a:r>
            <a:r>
              <a:rPr lang="en-US" sz="1500" dirty="0">
                <a:solidFill>
                  <a:srgbClr val="FF6600"/>
                </a:solidFill>
              </a:rPr>
              <a:t> can help you with this course.</a:t>
            </a:r>
          </a:p>
          <a:p>
            <a:pPr lvl="0" algn="just">
              <a:spcBef>
                <a:spcPts val="640"/>
              </a:spcBef>
            </a:pPr>
            <a:r>
              <a:rPr lang="en-US" sz="1500" dirty="0"/>
              <a:t>• Drivers under age 21 are not allowed to drive any vehicle for-hire that is transporting more than 10 passengers, or drive a commuter van, religious organization bus, school bus, vehicle transporting senior citizens or child care vehicle. </a:t>
            </a:r>
          </a:p>
          <a:p>
            <a:pPr algn="just"/>
            <a:endParaRPr lang="en-IN" sz="1500" dirty="0"/>
          </a:p>
        </p:txBody>
      </p:sp>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a:xfrm>
            <a:off x="219126" y="3963966"/>
            <a:ext cx="3664356" cy="495389"/>
          </a:xfrm>
        </p:spPr>
        <p:txBody>
          <a:bodyPr/>
          <a:lstStyle/>
          <a:p>
            <a:pPr lvl="0"/>
            <a:r>
              <a:rPr lang="en-US" sz="2000" dirty="0">
                <a:solidFill>
                  <a:srgbClr val="FF3300"/>
                </a:solidFill>
                <a:latin typeface="+mn-lt"/>
              </a:rPr>
              <a:t>If a parent cannot accompany a minor to the facility, an Affidavit/Consent for Minor to Drive must be signed by a legal guardian or a responsible adult over age 21.</a:t>
            </a:r>
          </a:p>
          <a:p>
            <a:endParaRPr lang="en-IN" sz="2000" dirty="0">
              <a:latin typeface="+mn-lt"/>
            </a:endParaRPr>
          </a:p>
        </p:txBody>
      </p:sp>
      <p:pic>
        <p:nvPicPr>
          <p:cNvPr id="85" name="Picture Placeholder 84">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tretch>
            <a:fillRect/>
          </a:stretch>
        </p:blipFill>
        <p:spPr>
          <a:xfrm>
            <a:off x="9998500" y="1991419"/>
            <a:ext cx="502873" cy="502873"/>
          </a:xfrm>
        </p:spPr>
      </p:pic>
      <p:pic>
        <p:nvPicPr>
          <p:cNvPr id="83" name="Picture Placeholder 82">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Lst>
          </a:blip>
          <a:stretch>
            <a:fillRect/>
          </a:stretch>
        </p:blipFill>
        <p:spPr>
          <a:xfrm>
            <a:off x="1690627" y="1988373"/>
            <a:ext cx="502873" cy="502873"/>
          </a:xfrm>
        </p:spPr>
      </p:pic>
      <p:sp>
        <p:nvSpPr>
          <p:cNvPr id="9" name="Striped Right Arrow 8"/>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7"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507336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3" y="872197"/>
            <a:ext cx="5176024" cy="5219114"/>
          </a:xfrm>
          <a:effectLst>
            <a:softEdge rad="317500"/>
          </a:effectLst>
        </p:spPr>
      </p:pic>
      <p:sp>
        <p:nvSpPr>
          <p:cNvPr id="4" name="Title 1">
            <a:extLst>
              <a:ext uri="{FF2B5EF4-FFF2-40B4-BE49-F238E27FC236}">
                <a16:creationId xmlns:a16="http://schemas.microsoft.com/office/drawing/2014/main" id="{E2C50832-0B36-43C5-98EC-4CD165D78718}"/>
              </a:ext>
            </a:extLst>
          </p:cNvPr>
          <p:cNvSpPr txBox="1">
            <a:spLocks/>
          </p:cNvSpPr>
          <p:nvPr/>
        </p:nvSpPr>
        <p:spPr>
          <a:xfrm>
            <a:off x="5886837" y="3649701"/>
            <a:ext cx="6866830"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IN" sz="3600" dirty="0" smtClean="0">
                <a:solidFill>
                  <a:schemeClr val="tx1"/>
                </a:solidFill>
              </a:rPr>
              <a:t>Responsibility of driving</a:t>
            </a:r>
            <a:endParaRPr lang="en-IN" sz="36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73883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14</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907671" y="1"/>
            <a:ext cx="6284329" cy="4948404"/>
          </a:xfr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378932" y="610023"/>
            <a:ext cx="5368710" cy="442939"/>
          </a:xfrm>
        </p:spPr>
        <p:txBody>
          <a:bodyPr/>
          <a:lstStyle/>
          <a:p>
            <a:r>
              <a:rPr lang="en-US" dirty="0"/>
              <a:t>Responsibility of Driving </a:t>
            </a:r>
            <a:endParaRPr lang="en-IN" dirty="0"/>
          </a:p>
        </p:txBody>
      </p:sp>
      <p:sp>
        <p:nvSpPr>
          <p:cNvPr id="8" name="Google Shape;100;p15"/>
          <p:cNvSpPr txBox="1">
            <a:spLocks/>
          </p:cNvSpPr>
          <p:nvPr/>
        </p:nvSpPr>
        <p:spPr>
          <a:xfrm>
            <a:off x="218903" y="1052962"/>
            <a:ext cx="5760720" cy="301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15000"/>
              </a:lnSpc>
              <a:spcBef>
                <a:spcPts val="0"/>
              </a:spcBef>
              <a:buClr>
                <a:schemeClr val="dk1"/>
              </a:buClr>
              <a:buSzPts val="1100"/>
              <a:buNone/>
            </a:pPr>
            <a:r>
              <a:rPr lang="en-US" sz="2000" dirty="0">
                <a:solidFill>
                  <a:schemeClr val="bg1"/>
                </a:solidFill>
                <a:latin typeface="Arial"/>
                <a:ea typeface="Arial"/>
                <a:cs typeface="Arial"/>
                <a:sym typeface="Arial"/>
              </a:rPr>
              <a:t>When you are issued a </a:t>
            </a:r>
            <a:r>
              <a:rPr lang="en-US" sz="2000" b="1" dirty="0">
                <a:solidFill>
                  <a:schemeClr val="bg1"/>
                </a:solidFill>
                <a:latin typeface="Arial"/>
                <a:ea typeface="Arial"/>
                <a:cs typeface="Arial"/>
                <a:sym typeface="Arial"/>
              </a:rPr>
              <a:t>driver’s license</a:t>
            </a:r>
            <a:r>
              <a:rPr lang="en-US" sz="2000" dirty="0">
                <a:solidFill>
                  <a:schemeClr val="bg1"/>
                </a:solidFill>
                <a:latin typeface="Arial"/>
                <a:ea typeface="Arial"/>
                <a:cs typeface="Arial"/>
                <a:sym typeface="Arial"/>
              </a:rPr>
              <a:t>, you are also issued a great deal of responsibilities. </a:t>
            </a:r>
          </a:p>
          <a:p>
            <a:pPr marL="0" lvl="0" indent="0">
              <a:lnSpc>
                <a:spcPct val="115000"/>
              </a:lnSpc>
              <a:spcBef>
                <a:spcPts val="1100"/>
              </a:spcBef>
              <a:buClr>
                <a:schemeClr val="dk1"/>
              </a:buClr>
              <a:buSzPts val="1100"/>
              <a:buNone/>
            </a:pPr>
            <a:r>
              <a:rPr lang="en-US" sz="2000" dirty="0">
                <a:solidFill>
                  <a:srgbClr val="333333"/>
                </a:solidFill>
                <a:latin typeface="Arial"/>
                <a:ea typeface="Arial"/>
                <a:cs typeface="Arial"/>
                <a:sym typeface="Arial"/>
              </a:rPr>
              <a:t>You must continue to demonstrate your ability to drive safely on the road. If you fail to demonstrate this ability, you will be issued </a:t>
            </a:r>
            <a:r>
              <a:rPr lang="en-US" sz="2000" b="1" dirty="0">
                <a:solidFill>
                  <a:schemeClr val="bg1"/>
                </a:solidFill>
                <a:latin typeface="Arial"/>
                <a:ea typeface="Arial"/>
                <a:cs typeface="Arial"/>
                <a:sym typeface="Arial"/>
              </a:rPr>
              <a:t>traffic tickets</a:t>
            </a:r>
            <a:r>
              <a:rPr lang="en-US" sz="2000" dirty="0">
                <a:solidFill>
                  <a:srgbClr val="333333"/>
                </a:solidFill>
                <a:latin typeface="Arial"/>
                <a:ea typeface="Arial"/>
                <a:cs typeface="Arial"/>
                <a:sym typeface="Arial"/>
              </a:rPr>
              <a:t>, or even have your license suspended or revoked.</a:t>
            </a:r>
          </a:p>
          <a:p>
            <a:pPr marL="0" lvl="0" indent="0">
              <a:lnSpc>
                <a:spcPct val="115000"/>
              </a:lnSpc>
              <a:spcBef>
                <a:spcPts val="1100"/>
              </a:spcBef>
              <a:buClr>
                <a:schemeClr val="dk1"/>
              </a:buClr>
              <a:buSzPts val="1100"/>
              <a:buNone/>
            </a:pPr>
            <a:r>
              <a:rPr lang="en-US" sz="2000" dirty="0">
                <a:solidFill>
                  <a:srgbClr val="333333"/>
                </a:solidFill>
                <a:latin typeface="Arial"/>
                <a:ea typeface="Arial"/>
                <a:cs typeface="Arial"/>
                <a:sym typeface="Arial"/>
              </a:rPr>
              <a:t>You must drive safely, obey traffic laws, and respect the rights of other drivers. </a:t>
            </a:r>
          </a:p>
          <a:p>
            <a:pPr marL="0" lvl="0" indent="0">
              <a:lnSpc>
                <a:spcPct val="115000"/>
              </a:lnSpc>
              <a:spcBef>
                <a:spcPts val="1100"/>
              </a:spcBef>
              <a:buClr>
                <a:schemeClr val="dk1"/>
              </a:buClr>
              <a:buSzPts val="1100"/>
              <a:buNone/>
            </a:pPr>
            <a:r>
              <a:rPr lang="en-US" sz="2000" dirty="0">
                <a:solidFill>
                  <a:schemeClr val="bg1"/>
                </a:solidFill>
                <a:latin typeface="Arial"/>
                <a:ea typeface="Arial"/>
                <a:cs typeface="Arial"/>
                <a:sym typeface="Arial"/>
              </a:rPr>
              <a:t>Not only should you concentrate on your own driving, you should also be well aware of the other vehicles around you. </a:t>
            </a:r>
            <a:r>
              <a:rPr lang="en-US" sz="2000" dirty="0">
                <a:solidFill>
                  <a:srgbClr val="333333"/>
                </a:solidFill>
                <a:latin typeface="Arial"/>
                <a:ea typeface="Arial"/>
                <a:cs typeface="Arial"/>
                <a:sym typeface="Arial"/>
              </a:rPr>
              <a:t>Driving safely also includes how and where you park your car. </a:t>
            </a:r>
            <a:r>
              <a:rPr lang="en-US" sz="2000" dirty="0">
                <a:solidFill>
                  <a:schemeClr val="bg1"/>
                </a:solidFill>
                <a:latin typeface="Arial"/>
                <a:ea typeface="Arial"/>
                <a:cs typeface="Arial"/>
                <a:sym typeface="Arial"/>
              </a:rPr>
              <a:t>Passengers in your car put their safety in your hands and expect you to drive safe as well</a:t>
            </a:r>
            <a:r>
              <a:rPr lang="en-US" sz="2000" dirty="0">
                <a:solidFill>
                  <a:srgbClr val="9900FF"/>
                </a:solidFill>
                <a:latin typeface="Arial"/>
                <a:ea typeface="Arial"/>
                <a:cs typeface="Arial"/>
                <a:sym typeface="Arial"/>
              </a:rPr>
              <a:t>.</a:t>
            </a:r>
          </a:p>
          <a:p>
            <a:pPr marL="0" indent="0">
              <a:spcBef>
                <a:spcPts val="640"/>
              </a:spcBef>
              <a:buFont typeface="Arial" panose="020B0604020202020204" pitchFamily="34" charset="0"/>
              <a:buNone/>
            </a:pPr>
            <a:endParaRPr lang="en-US" sz="2000" dirty="0">
              <a:solidFill>
                <a:schemeClr val="bg1"/>
              </a:solidFill>
            </a:endParaRPr>
          </a:p>
        </p:txBody>
      </p:sp>
      <p:sp>
        <p:nvSpPr>
          <p:cNvPr id="6" name="Striped Right Arrow 5"/>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173645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C71654-96A5-4280-94F3-931C61A9F92C}" type="slidenum">
              <a:rPr lang="en-IN" smtClean="0"/>
              <a:pPr/>
              <a:t>15</a:t>
            </a:fld>
            <a:endParaRPr lang="en-IN" dirty="0"/>
          </a:p>
        </p:txBody>
      </p:sp>
      <p:sp>
        <p:nvSpPr>
          <p:cNvPr id="7" name="Title 1">
            <a:extLst>
              <a:ext uri="{FF2B5EF4-FFF2-40B4-BE49-F238E27FC236}">
                <a16:creationId xmlns:a16="http://schemas.microsoft.com/office/drawing/2014/main" id="{E2C50832-0B36-43C5-98EC-4CD165D78718}"/>
              </a:ext>
            </a:extLst>
          </p:cNvPr>
          <p:cNvSpPr>
            <a:spLocks noGrp="1"/>
          </p:cNvSpPr>
          <p:nvPr>
            <p:ph type="title"/>
          </p:nvPr>
        </p:nvSpPr>
        <p:spPr>
          <a:xfrm>
            <a:off x="2117099" y="504938"/>
            <a:ext cx="8331236" cy="442939"/>
          </a:xfrm>
        </p:spPr>
        <p:txBody>
          <a:bodyPr/>
          <a:lstStyle/>
          <a:p>
            <a:pPr lvl="0" algn="ctr"/>
            <a:r>
              <a:rPr lang="en-US" sz="3600" cap="none" dirty="0">
                <a:latin typeface="Calibri"/>
                <a:ea typeface="Calibri"/>
                <a:cs typeface="Calibri"/>
                <a:sym typeface="Calibri"/>
              </a:rPr>
              <a:t>License Classifications</a:t>
            </a:r>
            <a:r>
              <a:rPr lang="en-US" dirty="0">
                <a:latin typeface="Calibri"/>
                <a:ea typeface="Calibri"/>
                <a:cs typeface="Calibri"/>
                <a:sym typeface="Calibri"/>
              </a:rPr>
              <a:t/>
            </a:r>
            <a:br>
              <a:rPr lang="en-US" dirty="0">
                <a:latin typeface="Calibri"/>
                <a:ea typeface="Calibri"/>
                <a:cs typeface="Calibri"/>
                <a:sym typeface="Calibri"/>
              </a:rPr>
            </a:br>
            <a:endParaRPr lang="en-IN" dirty="0"/>
          </a:p>
        </p:txBody>
      </p:sp>
      <p:sp>
        <p:nvSpPr>
          <p:cNvPr id="9" name="Rectangle 8"/>
          <p:cNvSpPr/>
          <p:nvPr/>
        </p:nvSpPr>
        <p:spPr>
          <a:xfrm>
            <a:off x="2146934" y="1717330"/>
            <a:ext cx="8301401" cy="4832092"/>
          </a:xfrm>
          <a:prstGeom prst="rect">
            <a:avLst/>
          </a:prstGeom>
          <a:noFill/>
        </p:spPr>
        <p:txBody>
          <a:bodyPr wrap="square">
            <a:spAutoFit/>
          </a:bodyPr>
          <a:lstStyle/>
          <a:p>
            <a:pPr marL="35560" lvl="0">
              <a:spcBef>
                <a:spcPts val="300"/>
              </a:spcBef>
              <a:buClr>
                <a:schemeClr val="dk1"/>
              </a:buClr>
              <a:buSzPts val="2400"/>
            </a:pPr>
            <a:r>
              <a:rPr lang="en-US" sz="2400" b="1" dirty="0" smtClean="0">
                <a:solidFill>
                  <a:schemeClr val="dk1"/>
                </a:solidFill>
                <a:ea typeface="Calibri"/>
                <a:cs typeface="Calibri"/>
                <a:sym typeface="Calibri"/>
              </a:rPr>
              <a:t>Class </a:t>
            </a:r>
            <a:r>
              <a:rPr lang="en-US" sz="2400" b="1" dirty="0">
                <a:solidFill>
                  <a:schemeClr val="dk1"/>
                </a:solidFill>
                <a:ea typeface="Calibri"/>
                <a:cs typeface="Calibri"/>
                <a:sym typeface="Calibri"/>
              </a:rPr>
              <a:t>A &amp; B: </a:t>
            </a:r>
            <a:r>
              <a:rPr lang="en-US" sz="2400" dirty="0"/>
              <a:t>Any motor vehicle with a GVWR of </a:t>
            </a:r>
            <a:r>
              <a:rPr lang="en-US" sz="2400" dirty="0">
                <a:solidFill>
                  <a:schemeClr val="dk1"/>
                </a:solidFill>
                <a:ea typeface="Calibri"/>
                <a:cs typeface="Calibri"/>
                <a:sym typeface="Calibri"/>
              </a:rPr>
              <a:t>26,001 lbs. or more (CDL</a:t>
            </a:r>
            <a:r>
              <a:rPr lang="en-US" sz="2400" dirty="0" smtClean="0">
                <a:solidFill>
                  <a:schemeClr val="dk1"/>
                </a:solidFill>
                <a:ea typeface="Calibri"/>
                <a:cs typeface="Calibri"/>
                <a:sym typeface="Calibri"/>
              </a:rPr>
              <a:t>)</a:t>
            </a:r>
          </a:p>
          <a:p>
            <a:pPr marL="35560" lvl="0">
              <a:spcBef>
                <a:spcPts val="300"/>
              </a:spcBef>
              <a:buClr>
                <a:schemeClr val="dk1"/>
              </a:buClr>
              <a:buSzPts val="2400"/>
            </a:pPr>
            <a:endParaRPr lang="en-US" sz="2400" dirty="0"/>
          </a:p>
          <a:p>
            <a:pPr marL="35560" lvl="0">
              <a:spcBef>
                <a:spcPts val="300"/>
              </a:spcBef>
              <a:buClr>
                <a:schemeClr val="dk1"/>
              </a:buClr>
              <a:buSzPts val="2400"/>
            </a:pPr>
            <a:r>
              <a:rPr lang="en-US" sz="2400" b="1" dirty="0">
                <a:solidFill>
                  <a:schemeClr val="dk1"/>
                </a:solidFill>
                <a:ea typeface="Calibri"/>
                <a:cs typeface="Calibri"/>
                <a:sym typeface="Calibri"/>
              </a:rPr>
              <a:t>Class C: </a:t>
            </a:r>
            <a:r>
              <a:rPr lang="en-US" sz="2400" dirty="0"/>
              <a:t>Any motor vehicle with a GVWR of </a:t>
            </a:r>
            <a:r>
              <a:rPr lang="en-US" sz="2400" dirty="0">
                <a:solidFill>
                  <a:schemeClr val="dk1"/>
                </a:solidFill>
                <a:ea typeface="Calibri"/>
                <a:cs typeface="Calibri"/>
                <a:sym typeface="Calibri"/>
              </a:rPr>
              <a:t>16,00</a:t>
            </a:r>
            <a:r>
              <a:rPr lang="en-US" sz="2400" dirty="0"/>
              <a:t>1</a:t>
            </a:r>
            <a:r>
              <a:rPr lang="en-US" sz="2400" dirty="0">
                <a:solidFill>
                  <a:schemeClr val="dk1"/>
                </a:solidFill>
                <a:ea typeface="Calibri"/>
                <a:cs typeface="Calibri"/>
                <a:sym typeface="Calibri"/>
              </a:rPr>
              <a:t> lbs. or more but less than 26,001 lbs. </a:t>
            </a:r>
            <a:endParaRPr lang="en-US" sz="2400" dirty="0" smtClean="0">
              <a:solidFill>
                <a:schemeClr val="dk1"/>
              </a:solidFill>
              <a:ea typeface="Calibri"/>
              <a:cs typeface="Calibri"/>
              <a:sym typeface="Calibri"/>
            </a:endParaRPr>
          </a:p>
          <a:p>
            <a:pPr marL="35560" lvl="0">
              <a:spcBef>
                <a:spcPts val="300"/>
              </a:spcBef>
              <a:buClr>
                <a:schemeClr val="dk1"/>
              </a:buClr>
              <a:buSzPts val="2400"/>
            </a:pPr>
            <a:endParaRPr lang="en-US" sz="2400" dirty="0"/>
          </a:p>
          <a:p>
            <a:pPr marL="35560" lvl="0">
              <a:spcBef>
                <a:spcPts val="300"/>
              </a:spcBef>
              <a:buClr>
                <a:schemeClr val="dk1"/>
              </a:buClr>
              <a:buSzPts val="2400"/>
            </a:pPr>
            <a:r>
              <a:rPr lang="en-US" sz="2400" b="1" dirty="0">
                <a:solidFill>
                  <a:schemeClr val="dk1"/>
                </a:solidFill>
                <a:ea typeface="Calibri"/>
                <a:cs typeface="Calibri"/>
                <a:sym typeface="Calibri"/>
              </a:rPr>
              <a:t>Class D: </a:t>
            </a:r>
            <a:r>
              <a:rPr lang="en-US" sz="2400" dirty="0"/>
              <a:t>Any motor vehicle with a GVWR of </a:t>
            </a:r>
            <a:r>
              <a:rPr lang="en-US" sz="2400" dirty="0">
                <a:solidFill>
                  <a:schemeClr val="dk1"/>
                </a:solidFill>
                <a:ea typeface="Calibri"/>
                <a:cs typeface="Calibri"/>
                <a:sym typeface="Calibri"/>
              </a:rPr>
              <a:t>16,000 lbs. or less. </a:t>
            </a:r>
            <a:r>
              <a:rPr lang="en-US" sz="2400" dirty="0"/>
              <a:t>(such as a car, pickup truck, SUV, or van). </a:t>
            </a:r>
            <a:r>
              <a:rPr lang="en-US" sz="2400" b="1" dirty="0">
                <a:solidFill>
                  <a:srgbClr val="FF3300"/>
                </a:solidFill>
              </a:rPr>
              <a:t>Regular DL </a:t>
            </a:r>
            <a:endParaRPr lang="en-US" sz="2400" b="1" dirty="0" smtClean="0">
              <a:solidFill>
                <a:srgbClr val="FF3300"/>
              </a:solidFill>
            </a:endParaRPr>
          </a:p>
          <a:p>
            <a:pPr marL="35560" lvl="0">
              <a:spcBef>
                <a:spcPts val="300"/>
              </a:spcBef>
              <a:buClr>
                <a:schemeClr val="dk1"/>
              </a:buClr>
              <a:buSzPts val="2400"/>
            </a:pPr>
            <a:endParaRPr lang="en-US" sz="2400" b="1" dirty="0">
              <a:solidFill>
                <a:schemeClr val="bg1"/>
              </a:solidFill>
            </a:endParaRPr>
          </a:p>
          <a:p>
            <a:pPr marL="35560" lvl="0">
              <a:spcBef>
                <a:spcPts val="300"/>
              </a:spcBef>
              <a:buClr>
                <a:schemeClr val="dk1"/>
              </a:buClr>
              <a:buSzPts val="2400"/>
            </a:pPr>
            <a:r>
              <a:rPr lang="en-US" sz="2400" b="1" dirty="0">
                <a:solidFill>
                  <a:schemeClr val="dk1"/>
                </a:solidFill>
                <a:ea typeface="Calibri"/>
                <a:cs typeface="Calibri"/>
                <a:sym typeface="Calibri"/>
              </a:rPr>
              <a:t>Class L: </a:t>
            </a:r>
            <a:r>
              <a:rPr lang="en-US" sz="2400" dirty="0">
                <a:solidFill>
                  <a:schemeClr val="dk1"/>
                </a:solidFill>
                <a:ea typeface="Calibri"/>
                <a:cs typeface="Calibri"/>
                <a:sym typeface="Calibri"/>
              </a:rPr>
              <a:t>Motor-driven cycle with less than 150cc </a:t>
            </a:r>
            <a:r>
              <a:rPr lang="en-US" sz="2400" dirty="0" smtClean="0">
                <a:solidFill>
                  <a:schemeClr val="dk1"/>
                </a:solidFill>
                <a:ea typeface="Calibri"/>
                <a:cs typeface="Calibri"/>
                <a:sym typeface="Calibri"/>
              </a:rPr>
              <a:t>e</a:t>
            </a:r>
            <a:r>
              <a:rPr lang="en-US" sz="2400" dirty="0" smtClean="0"/>
              <a:t>ngine</a:t>
            </a:r>
          </a:p>
          <a:p>
            <a:pPr marL="35560" lvl="0">
              <a:spcBef>
                <a:spcPts val="300"/>
              </a:spcBef>
              <a:buClr>
                <a:schemeClr val="dk1"/>
              </a:buClr>
              <a:buSzPts val="2400"/>
            </a:pPr>
            <a:endParaRPr lang="en-US" sz="2400" dirty="0"/>
          </a:p>
          <a:p>
            <a:pPr marL="35560" lvl="0">
              <a:spcBef>
                <a:spcPts val="300"/>
              </a:spcBef>
              <a:buClr>
                <a:schemeClr val="dk1"/>
              </a:buClr>
              <a:buSzPts val="2400"/>
            </a:pPr>
            <a:r>
              <a:rPr lang="en-US" sz="2400" b="1" dirty="0">
                <a:solidFill>
                  <a:schemeClr val="dk1"/>
                </a:solidFill>
                <a:ea typeface="Calibri"/>
                <a:cs typeface="Calibri"/>
                <a:sym typeface="Calibri"/>
              </a:rPr>
              <a:t>Class M: </a:t>
            </a:r>
            <a:r>
              <a:rPr lang="en-US" sz="2400" dirty="0">
                <a:solidFill>
                  <a:schemeClr val="dk1"/>
                </a:solidFill>
                <a:ea typeface="Calibri"/>
                <a:cs typeface="Calibri"/>
                <a:sym typeface="Calibri"/>
              </a:rPr>
              <a:t>Motorcycle or motor-driven </a:t>
            </a:r>
            <a:r>
              <a:rPr lang="en-US" sz="2400" dirty="0" smtClean="0">
                <a:solidFill>
                  <a:schemeClr val="dk1"/>
                </a:solidFill>
                <a:ea typeface="Calibri"/>
                <a:cs typeface="Calibri"/>
                <a:sym typeface="Calibri"/>
              </a:rPr>
              <a:t>cycle</a:t>
            </a:r>
            <a:endParaRPr lang="en-US" sz="2400" dirty="0"/>
          </a:p>
        </p:txBody>
      </p:sp>
      <p:sp>
        <p:nvSpPr>
          <p:cNvPr id="2" name="Rectangle 1"/>
          <p:cNvSpPr/>
          <p:nvPr/>
        </p:nvSpPr>
        <p:spPr>
          <a:xfrm>
            <a:off x="745159" y="809153"/>
            <a:ext cx="10782945" cy="830997"/>
          </a:xfrm>
          <a:prstGeom prst="rect">
            <a:avLst/>
          </a:prstGeom>
        </p:spPr>
        <p:txBody>
          <a:bodyPr wrap="square">
            <a:spAutoFit/>
          </a:bodyPr>
          <a:lstStyle/>
          <a:p>
            <a:pPr algn="ctr"/>
            <a:r>
              <a:rPr lang="en-US" sz="2400" b="1" dirty="0">
                <a:solidFill>
                  <a:schemeClr val="bg1"/>
                </a:solidFill>
              </a:rPr>
              <a:t>Driver’s licenses are classified by the gross vehicle weight rating (GVWR) of your vehicle. The classifications for large vehicles (and motorcycles, by engine size) are:</a:t>
            </a:r>
          </a:p>
        </p:txBody>
      </p:sp>
      <p:pic>
        <p:nvPicPr>
          <p:cNvPr id="5" name="Picture 4"/>
          <p:cNvPicPr>
            <a:picLocks noChangeAspect="1"/>
          </p:cNvPicPr>
          <p:nvPr/>
        </p:nvPicPr>
        <p:blipFill>
          <a:blip r:embed="rId3"/>
          <a:stretch>
            <a:fillRect/>
          </a:stretch>
        </p:blipFill>
        <p:spPr>
          <a:xfrm>
            <a:off x="1640922" y="1717330"/>
            <a:ext cx="506012" cy="506012"/>
          </a:xfrm>
          <a:prstGeom prst="rect">
            <a:avLst/>
          </a:prstGeom>
        </p:spPr>
      </p:pic>
      <p:pic>
        <p:nvPicPr>
          <p:cNvPr id="8" name="Picture 7"/>
          <p:cNvPicPr>
            <a:picLocks noChangeAspect="1"/>
          </p:cNvPicPr>
          <p:nvPr/>
        </p:nvPicPr>
        <p:blipFill>
          <a:blip r:embed="rId3"/>
          <a:stretch>
            <a:fillRect/>
          </a:stretch>
        </p:blipFill>
        <p:spPr>
          <a:xfrm>
            <a:off x="1640922" y="2857911"/>
            <a:ext cx="506012" cy="506012"/>
          </a:xfrm>
          <a:prstGeom prst="rect">
            <a:avLst/>
          </a:prstGeom>
        </p:spPr>
      </p:pic>
      <p:pic>
        <p:nvPicPr>
          <p:cNvPr id="10" name="Picture 9"/>
          <p:cNvPicPr>
            <a:picLocks noChangeAspect="1"/>
          </p:cNvPicPr>
          <p:nvPr/>
        </p:nvPicPr>
        <p:blipFill>
          <a:blip r:embed="rId3"/>
          <a:stretch>
            <a:fillRect/>
          </a:stretch>
        </p:blipFill>
        <p:spPr>
          <a:xfrm>
            <a:off x="1676636" y="4100956"/>
            <a:ext cx="506012" cy="506012"/>
          </a:xfrm>
          <a:prstGeom prst="rect">
            <a:avLst/>
          </a:prstGeom>
        </p:spPr>
      </p:pic>
      <p:pic>
        <p:nvPicPr>
          <p:cNvPr id="11" name="Picture 10"/>
          <p:cNvPicPr>
            <a:picLocks noChangeAspect="1"/>
          </p:cNvPicPr>
          <p:nvPr/>
        </p:nvPicPr>
        <p:blipFill>
          <a:blip r:embed="rId3"/>
          <a:stretch>
            <a:fillRect/>
          </a:stretch>
        </p:blipFill>
        <p:spPr>
          <a:xfrm>
            <a:off x="1676636" y="5241537"/>
            <a:ext cx="506012" cy="506012"/>
          </a:xfrm>
          <a:prstGeom prst="rect">
            <a:avLst/>
          </a:prstGeom>
        </p:spPr>
      </p:pic>
      <p:pic>
        <p:nvPicPr>
          <p:cNvPr id="12" name="Picture 11"/>
          <p:cNvPicPr>
            <a:picLocks noChangeAspect="1"/>
          </p:cNvPicPr>
          <p:nvPr/>
        </p:nvPicPr>
        <p:blipFill>
          <a:blip r:embed="rId3"/>
          <a:stretch>
            <a:fillRect/>
          </a:stretch>
        </p:blipFill>
        <p:spPr>
          <a:xfrm>
            <a:off x="1658779" y="5978570"/>
            <a:ext cx="506012" cy="506012"/>
          </a:xfrm>
          <a:prstGeom prst="rect">
            <a:avLst/>
          </a:prstGeom>
        </p:spPr>
      </p:pic>
      <p:sp>
        <p:nvSpPr>
          <p:cNvPr id="13" name="Striped Right Arrow 12"/>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4209613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2" y="928468"/>
            <a:ext cx="5303651" cy="5205046"/>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6014464" y="2836154"/>
            <a:ext cx="5340575"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IN" sz="3600" dirty="0" smtClean="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rPr>
              <a:t>Distracted driving</a:t>
            </a:r>
            <a:endParaRPr lang="en-IN" sz="36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933697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17</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907671" y="0"/>
            <a:ext cx="6284329" cy="4851006"/>
          </a:xfrm>
        </p:spPr>
      </p:pic>
      <p:sp>
        <p:nvSpPr>
          <p:cNvPr id="8" name="Google Shape;100;p15"/>
          <p:cNvSpPr txBox="1">
            <a:spLocks/>
          </p:cNvSpPr>
          <p:nvPr/>
        </p:nvSpPr>
        <p:spPr>
          <a:xfrm>
            <a:off x="238391" y="1547678"/>
            <a:ext cx="5760720" cy="301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640"/>
              </a:spcBef>
              <a:buNone/>
            </a:pPr>
            <a:r>
              <a:rPr lang="en-US" sz="3000" dirty="0">
                <a:ea typeface="Calibri"/>
                <a:cs typeface="Calibri"/>
                <a:sym typeface="Calibri"/>
              </a:rPr>
              <a:t>Illinois law prohibits the use of hand-held </a:t>
            </a:r>
            <a:r>
              <a:rPr lang="en-US" sz="3000" dirty="0"/>
              <a:t>cellphones</a:t>
            </a:r>
            <a:r>
              <a:rPr lang="en-US" sz="3000" dirty="0">
                <a:ea typeface="Calibri"/>
                <a:cs typeface="Calibri"/>
                <a:sym typeface="Calibri"/>
              </a:rPr>
              <a:t> while driving. </a:t>
            </a:r>
            <a:endParaRPr lang="en-US" sz="3000" dirty="0" smtClean="0">
              <a:ea typeface="Calibri"/>
              <a:cs typeface="Calibri"/>
              <a:sym typeface="Calibri"/>
            </a:endParaRPr>
          </a:p>
          <a:p>
            <a:pPr marL="0" lvl="0" indent="0" algn="ctr">
              <a:spcBef>
                <a:spcPts val="640"/>
              </a:spcBef>
              <a:buNone/>
            </a:pPr>
            <a:endParaRPr lang="en-US" sz="3000" dirty="0">
              <a:ea typeface="Calibri"/>
              <a:cs typeface="Calibri"/>
              <a:sym typeface="Calibri"/>
            </a:endParaRPr>
          </a:p>
          <a:p>
            <a:pPr marL="0" lvl="0" indent="0" algn="ctr">
              <a:spcBef>
                <a:spcPts val="640"/>
              </a:spcBef>
              <a:buNone/>
            </a:pPr>
            <a:r>
              <a:rPr lang="en-US" sz="3000" dirty="0" smtClean="0">
                <a:ea typeface="Calibri"/>
                <a:cs typeface="Calibri"/>
                <a:sym typeface="Calibri"/>
              </a:rPr>
              <a:t> </a:t>
            </a:r>
            <a:r>
              <a:rPr lang="en-US" sz="3000" dirty="0">
                <a:ea typeface="Calibri"/>
                <a:cs typeface="Calibri"/>
                <a:sym typeface="Calibri"/>
              </a:rPr>
              <a:t>Hands-free and Bluetooth technology are allowed for drivers age 19 and older. </a:t>
            </a:r>
            <a:endParaRPr lang="en-US" sz="3000" dirty="0"/>
          </a:p>
          <a:p>
            <a:pPr marL="0" indent="0" algn="ctr">
              <a:spcBef>
                <a:spcPts val="640"/>
              </a:spcBef>
              <a:buFont typeface="Arial" panose="020B0604020202020204" pitchFamily="34" charset="0"/>
              <a:buNone/>
            </a:pPr>
            <a:endParaRPr lang="en-US" sz="3000" dirty="0">
              <a:solidFill>
                <a:schemeClr val="bg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751841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18</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preferRelativeResize="0">
            <a:picLocks noGrp="1"/>
          </p:cNvPicPr>
          <p:nvPr>
            <p:ph type="pic" sz="quarter" idx="13"/>
          </p:nvPr>
        </p:nvPicPr>
        <p:blipFill>
          <a:blip r:embed="rId4">
            <a:extLst>
              <a:ext uri="{28A0092B-C50C-407E-A947-70E740481C1C}">
                <a14:useLocalDpi xmlns:a14="http://schemas.microsoft.com/office/drawing/2010/main" val="0"/>
              </a:ext>
            </a:extLst>
          </a:blip>
          <a:stretch>
            <a:fillRect/>
          </a:stretch>
        </p:blipFill>
        <p:spPr>
          <a:xfrm flipH="1">
            <a:off x="-1" y="0"/>
            <a:ext cx="6284329" cy="4517247"/>
          </a:xfrm>
        </p:spPr>
      </p:pic>
      <p:sp>
        <p:nvSpPr>
          <p:cNvPr id="8" name="Google Shape;100;p15"/>
          <p:cNvSpPr txBox="1">
            <a:spLocks/>
          </p:cNvSpPr>
          <p:nvPr/>
        </p:nvSpPr>
        <p:spPr>
          <a:xfrm>
            <a:off x="6284328" y="1309544"/>
            <a:ext cx="5760720" cy="301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40"/>
              </a:spcBef>
              <a:buNone/>
            </a:pPr>
            <a:r>
              <a:rPr lang="en-US" sz="3200" dirty="0">
                <a:highlight>
                  <a:srgbClr val="FFFF00"/>
                </a:highlight>
              </a:rPr>
              <a:t>Even using hands-free</a:t>
            </a:r>
            <a:r>
              <a:rPr lang="en-US" sz="3200" dirty="0"/>
              <a:t> technology is considered a distraction while driving and can be dangerous. If you must make a phone call, even with hands-free technology, it is recommended that you pull off to the side of the road before making the call.</a:t>
            </a:r>
            <a:r>
              <a:rPr lang="en-US" sz="4000" dirty="0"/>
              <a:t> </a:t>
            </a:r>
            <a:endParaRPr lang="en-US" sz="4000" dirty="0">
              <a:solidFill>
                <a:schemeClr val="dk1"/>
              </a:solidFill>
              <a:ea typeface="Calibri"/>
              <a:cs typeface="Calibri"/>
              <a:sym typeface="Calibri"/>
            </a:endParaRPr>
          </a:p>
          <a:p>
            <a:pPr marL="0" lvl="0" indent="0" algn="ctr">
              <a:spcBef>
                <a:spcPts val="640"/>
              </a:spcBef>
              <a:buNone/>
            </a:pPr>
            <a:endParaRPr lang="en-US" sz="3000" dirty="0">
              <a:solidFill>
                <a:schemeClr val="bg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139736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24880" y="868276"/>
            <a:ext cx="5176024" cy="5261317"/>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6014464" y="2836154"/>
            <a:ext cx="5340575"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IN" sz="3600" dirty="0" smtClean="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rPr>
              <a:t>Safety belt law</a:t>
            </a:r>
            <a:endParaRPr lang="en-IN" sz="36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212942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IN"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IN" sz="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884648" y="1"/>
            <a:ext cx="6307353" cy="4989716"/>
          </a:xfr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09600" y="3160742"/>
            <a:ext cx="5340575" cy="1325563"/>
          </a:xfrm>
          <a:noFill/>
        </p:spPr>
        <p:txBody>
          <a:bodyPr/>
          <a:lstStyle/>
          <a:p>
            <a:r>
              <a:rPr lang="en-IN" sz="4000" dirty="0" smtClean="0">
                <a:solidFill>
                  <a:schemeClr val="bg1"/>
                </a:solidFill>
                <a:latin typeface="Adobe Heiti Std R" panose="020B0400000000000000" pitchFamily="34" charset="-128"/>
                <a:ea typeface="Adobe Heiti Std R" panose="020B0400000000000000" pitchFamily="34" charset="-128"/>
                <a:cs typeface="Miriam" panose="020B0502050101010101" pitchFamily="34" charset="-79"/>
              </a:rPr>
              <a:t>Module 1</a:t>
            </a:r>
            <a:r>
              <a:rPr lang="en-IN" sz="8000" dirty="0">
                <a:latin typeface="Adobe Heiti Std R" panose="020B0400000000000000" pitchFamily="34" charset="-128"/>
                <a:ea typeface="Adobe Heiti Std R" panose="020B0400000000000000" pitchFamily="34" charset="-128"/>
                <a:cs typeface="Miriam" panose="020B0502050101010101" pitchFamily="34" charset="-79"/>
              </a:rPr>
              <a:t/>
            </a:r>
            <a:br>
              <a:rPr lang="en-IN" sz="8000" dirty="0">
                <a:latin typeface="Adobe Heiti Std R" panose="020B0400000000000000" pitchFamily="34" charset="-128"/>
                <a:ea typeface="Adobe Heiti Std R" panose="020B0400000000000000" pitchFamily="34" charset="-128"/>
                <a:cs typeface="Miriam" panose="020B0502050101010101" pitchFamily="34" charset="-79"/>
              </a:rPr>
            </a:br>
            <a:endParaRPr lang="en-IN" sz="8000" dirty="0">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8" name="TextBox 1"/>
          <p:cNvSpPr txBox="1">
            <a:spLocks noChangeArrowheads="1"/>
          </p:cNvSpPr>
          <p:nvPr/>
        </p:nvSpPr>
        <p:spPr bwMode="auto">
          <a:xfrm>
            <a:off x="609600" y="3623469"/>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JM" altLang="en-US" sz="2000" i="1" dirty="0">
                <a:solidFill>
                  <a:srgbClr val="FFFFFF"/>
                </a:solidFill>
                <a:latin typeface="Source Sans Pro Light" pitchFamily="-84" charset="0"/>
              </a:rPr>
              <a:t>The smarter way to learn how to drive</a:t>
            </a:r>
          </a:p>
        </p:txBody>
      </p:sp>
    </p:spTree>
    <p:extLst>
      <p:ext uri="{BB962C8B-B14F-4D97-AF65-F5344CB8AC3E}">
        <p14:creationId xmlns:p14="http://schemas.microsoft.com/office/powerpoint/2010/main" val="1634091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20</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907671" y="0"/>
            <a:ext cx="6284329" cy="4540157"/>
          </a:xfrm>
        </p:spPr>
      </p:pic>
      <p:sp>
        <p:nvSpPr>
          <p:cNvPr id="8" name="Google Shape;100;p15"/>
          <p:cNvSpPr txBox="1">
            <a:spLocks/>
          </p:cNvSpPr>
          <p:nvPr/>
        </p:nvSpPr>
        <p:spPr>
          <a:xfrm>
            <a:off x="146951" y="763778"/>
            <a:ext cx="5760720" cy="301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40"/>
              </a:spcBef>
              <a:buNone/>
            </a:pPr>
            <a:r>
              <a:rPr lang="en-US" sz="2800" dirty="0">
                <a:solidFill>
                  <a:srgbClr val="000000"/>
                </a:solidFill>
              </a:rPr>
              <a:t>Illinois law requires all drivers and passengers (front and back seat) age 8 and older to wear safety belts even if the vehicle is equipped with air bags. </a:t>
            </a:r>
            <a:endParaRPr lang="en-US" sz="2800" dirty="0" smtClean="0">
              <a:solidFill>
                <a:srgbClr val="000000"/>
              </a:solidFill>
            </a:endParaRPr>
          </a:p>
          <a:p>
            <a:pPr marL="0" indent="0" algn="ctr">
              <a:spcBef>
                <a:spcPts val="640"/>
              </a:spcBef>
              <a:buNone/>
            </a:pPr>
            <a:endParaRPr lang="en-US" sz="2800" dirty="0" smtClean="0">
              <a:solidFill>
                <a:srgbClr val="000000"/>
              </a:solidFill>
            </a:endParaRPr>
          </a:p>
          <a:p>
            <a:pPr marL="0" indent="0" algn="ctr">
              <a:spcBef>
                <a:spcPts val="640"/>
              </a:spcBef>
              <a:buNone/>
            </a:pPr>
            <a:r>
              <a:rPr lang="en-US" sz="2800" dirty="0" smtClean="0">
                <a:solidFill>
                  <a:srgbClr val="000000"/>
                </a:solidFill>
              </a:rPr>
              <a:t>Passengers </a:t>
            </a:r>
            <a:r>
              <a:rPr lang="en-US" sz="2800" dirty="0">
                <a:solidFill>
                  <a:srgbClr val="000000"/>
                </a:solidFill>
              </a:rPr>
              <a:t>under age 8 must be secured in an appropriate child restraint system as covered by the Child Passenger Protection Act.</a:t>
            </a:r>
            <a:endParaRPr lang="en-US" sz="2800" dirty="0"/>
          </a:p>
          <a:p>
            <a:pPr marL="0" lvl="0" indent="0" algn="ctr">
              <a:spcBef>
                <a:spcPts val="640"/>
              </a:spcBef>
              <a:buNone/>
            </a:pPr>
            <a:endParaRPr lang="en-US" sz="3000" dirty="0"/>
          </a:p>
          <a:p>
            <a:pPr marL="0" indent="0" algn="ctr">
              <a:spcBef>
                <a:spcPts val="640"/>
              </a:spcBef>
              <a:buFont typeface="Arial" panose="020B0604020202020204" pitchFamily="34" charset="0"/>
              <a:buNone/>
            </a:pPr>
            <a:endParaRPr lang="en-US" sz="3000" dirty="0">
              <a:solidFill>
                <a:schemeClr val="bg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307039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21</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flipH="1">
            <a:off x="0" y="0"/>
            <a:ext cx="5412243" cy="4540157"/>
          </a:xfrm>
        </p:spPr>
      </p:pic>
      <p:sp>
        <p:nvSpPr>
          <p:cNvPr id="8" name="Google Shape;100;p15"/>
          <p:cNvSpPr txBox="1">
            <a:spLocks/>
          </p:cNvSpPr>
          <p:nvPr/>
        </p:nvSpPr>
        <p:spPr>
          <a:xfrm>
            <a:off x="5602976" y="763778"/>
            <a:ext cx="5760720" cy="301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5000"/>
              </a:lnSpc>
              <a:spcBef>
                <a:spcPts val="0"/>
              </a:spcBef>
              <a:buClr>
                <a:srgbClr val="000000"/>
              </a:buClr>
              <a:buSzPts val="2700"/>
              <a:buNone/>
            </a:pPr>
            <a:r>
              <a:rPr lang="en-US" sz="3200" dirty="0">
                <a:solidFill>
                  <a:srgbClr val="000000"/>
                </a:solidFill>
              </a:rPr>
              <a:t>When riding in a truck with only a front seat equipped with safety belts, a child under age 8 must be secured in an appropriate child restraint system. </a:t>
            </a:r>
            <a:endParaRPr lang="en-US" sz="3200" dirty="0" smtClean="0">
              <a:solidFill>
                <a:srgbClr val="000000"/>
              </a:solidFill>
            </a:endParaRPr>
          </a:p>
          <a:p>
            <a:pPr marL="0" lvl="0" indent="0">
              <a:lnSpc>
                <a:spcPct val="105000"/>
              </a:lnSpc>
              <a:spcBef>
                <a:spcPts val="0"/>
              </a:spcBef>
              <a:buClr>
                <a:srgbClr val="000000"/>
              </a:buClr>
              <a:buSzPts val="2700"/>
              <a:buNone/>
            </a:pPr>
            <a:endParaRPr lang="en-US" sz="3200" b="1" dirty="0">
              <a:solidFill>
                <a:srgbClr val="000000"/>
              </a:solidFill>
            </a:endParaRPr>
          </a:p>
          <a:p>
            <a:pPr marL="0" lvl="0" indent="0" algn="r">
              <a:lnSpc>
                <a:spcPct val="105000"/>
              </a:lnSpc>
              <a:spcBef>
                <a:spcPts val="0"/>
              </a:spcBef>
              <a:buClr>
                <a:srgbClr val="000000"/>
              </a:buClr>
              <a:buSzPts val="2700"/>
              <a:buNone/>
            </a:pPr>
            <a:r>
              <a:rPr lang="en-US" sz="3200" b="1" dirty="0" smtClean="0">
                <a:solidFill>
                  <a:srgbClr val="000000"/>
                </a:solidFill>
              </a:rPr>
              <a:t>Note</a:t>
            </a:r>
            <a:r>
              <a:rPr lang="en-US" sz="3200" b="1" dirty="0">
                <a:solidFill>
                  <a:srgbClr val="000000"/>
                </a:solidFill>
              </a:rPr>
              <a:t>:</a:t>
            </a:r>
            <a:r>
              <a:rPr lang="en-US" sz="3200" dirty="0">
                <a:solidFill>
                  <a:srgbClr val="000000"/>
                </a:solidFill>
              </a:rPr>
              <a:t> Seat belt use/child restraint use is required in all seating positions in a vehicle.</a:t>
            </a:r>
            <a:endParaRPr lang="en-US" sz="3600" dirty="0">
              <a:solidFill>
                <a:srgbClr val="000000"/>
              </a:solidFill>
            </a:endParaRPr>
          </a:p>
          <a:p>
            <a:pPr marL="342900" lvl="0" indent="-139700">
              <a:spcBef>
                <a:spcPts val="640"/>
              </a:spcBef>
              <a:buClr>
                <a:schemeClr val="dk1"/>
              </a:buClr>
              <a:buSzPts val="3200"/>
              <a:buNone/>
            </a:pPr>
            <a:endParaRPr lang="en-US" sz="3600" dirty="0">
              <a:solidFill>
                <a:schemeClr val="dk1"/>
              </a:solidFill>
              <a:ea typeface="Calibri"/>
              <a:cs typeface="Calibri"/>
              <a:sym typeface="Calibri"/>
            </a:endParaRPr>
          </a:p>
          <a:p>
            <a:pPr marL="0" lvl="0" indent="0" algn="ctr">
              <a:spcBef>
                <a:spcPts val="640"/>
              </a:spcBef>
              <a:buNone/>
            </a:pPr>
            <a:endParaRPr lang="en-US" sz="3000" dirty="0"/>
          </a:p>
          <a:p>
            <a:pPr marL="0" indent="0" algn="ctr">
              <a:spcBef>
                <a:spcPts val="640"/>
              </a:spcBef>
              <a:buFont typeface="Arial" panose="020B0604020202020204" pitchFamily="34" charset="0"/>
              <a:buNone/>
            </a:pPr>
            <a:endParaRPr lang="en-US" sz="3000" dirty="0">
              <a:solidFill>
                <a:schemeClr val="bg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94817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22</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6871063" y="3216"/>
            <a:ext cx="5320937" cy="4540157"/>
          </a:xfr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354340" y="692073"/>
            <a:ext cx="5368710" cy="442939"/>
          </a:xfrm>
        </p:spPr>
        <p:txBody>
          <a:bodyPr/>
          <a:lstStyle/>
          <a:p>
            <a:pPr algn="ctr"/>
            <a:r>
              <a:rPr lang="en-US" sz="4000" b="0" cap="none" dirty="0">
                <a:solidFill>
                  <a:schemeClr val="bg1"/>
                </a:solidFill>
                <a:latin typeface="Calibri"/>
                <a:ea typeface="Calibri"/>
                <a:cs typeface="Calibri"/>
                <a:sym typeface="Calibri"/>
              </a:rPr>
              <a:t>Additional Areas for Reduced Speeds</a:t>
            </a:r>
            <a:endParaRPr lang="en-IN" sz="4000" dirty="0">
              <a:solidFill>
                <a:schemeClr val="bg1"/>
              </a:solidFill>
            </a:endParaRPr>
          </a:p>
        </p:txBody>
      </p:sp>
      <p:sp>
        <p:nvSpPr>
          <p:cNvPr id="8" name="Google Shape;100;p15"/>
          <p:cNvSpPr txBox="1">
            <a:spLocks/>
          </p:cNvSpPr>
          <p:nvPr/>
        </p:nvSpPr>
        <p:spPr>
          <a:xfrm>
            <a:off x="354340" y="1530773"/>
            <a:ext cx="6337219" cy="301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spcBef>
                <a:spcPts val="0"/>
              </a:spcBef>
              <a:buClr>
                <a:schemeClr val="dk1"/>
              </a:buClr>
              <a:buSzPts val="2720"/>
              <a:buFont typeface="Arial"/>
              <a:buChar char="•"/>
            </a:pPr>
            <a:r>
              <a:rPr lang="en-US" sz="2800" dirty="0">
                <a:solidFill>
                  <a:schemeClr val="dk1"/>
                </a:solidFill>
                <a:ea typeface="Calibri"/>
                <a:cs typeface="Calibri"/>
                <a:sym typeface="Calibri"/>
              </a:rPr>
              <a:t>Drivers should reduce speed near intersections and on hills, curves, shaded areas (due to possible ice in winter), and narrow roads in order to be safe</a:t>
            </a:r>
            <a:r>
              <a:rPr lang="en-US" sz="2800" dirty="0" smtClean="0">
                <a:solidFill>
                  <a:schemeClr val="dk1"/>
                </a:solidFill>
                <a:ea typeface="Calibri"/>
                <a:cs typeface="Calibri"/>
                <a:sym typeface="Calibri"/>
              </a:rPr>
              <a:t>.</a:t>
            </a:r>
          </a:p>
          <a:p>
            <a:pPr marL="0" lvl="0" indent="0">
              <a:spcBef>
                <a:spcPts val="0"/>
              </a:spcBef>
              <a:buClr>
                <a:schemeClr val="dk1"/>
              </a:buClr>
              <a:buSzPts val="2720"/>
              <a:buNone/>
            </a:pPr>
            <a:endParaRPr lang="en-US" sz="2800" dirty="0"/>
          </a:p>
          <a:p>
            <a:pPr marL="342900" lvl="0" indent="-342900">
              <a:spcBef>
                <a:spcPts val="544"/>
              </a:spcBef>
              <a:buClr>
                <a:srgbClr val="000000"/>
              </a:buClr>
              <a:buSzPts val="2720"/>
              <a:buFont typeface="Arial"/>
              <a:buChar char="•"/>
            </a:pPr>
            <a:r>
              <a:rPr lang="en-US" sz="2800" dirty="0">
                <a:solidFill>
                  <a:srgbClr val="000000"/>
                </a:solidFill>
                <a:ea typeface="Calibri"/>
                <a:cs typeface="Calibri"/>
                <a:sym typeface="Calibri"/>
              </a:rPr>
              <a:t>The presence of pedestrians, traffic, weather, mechanical problems or road conditions can add to the level of risk on the road. </a:t>
            </a:r>
            <a:endParaRPr lang="en-US" sz="2800" dirty="0">
              <a:solidFill>
                <a:schemeClr val="dk1"/>
              </a:solidFill>
              <a:ea typeface="Calibri"/>
              <a:cs typeface="Calibri"/>
              <a:sym typeface="Calibri"/>
            </a:endParaRPr>
          </a:p>
          <a:p>
            <a:pPr marL="0" indent="0" algn="ctr">
              <a:spcBef>
                <a:spcPts val="640"/>
              </a:spcBef>
              <a:buFont typeface="Arial" panose="020B0604020202020204" pitchFamily="34" charset="0"/>
              <a:buNone/>
            </a:pPr>
            <a:endParaRPr lang="en-US" sz="2800" dirty="0">
              <a:solidFill>
                <a:schemeClr val="bg1"/>
              </a:solidFill>
            </a:endParaRPr>
          </a:p>
        </p:txBody>
      </p:sp>
      <p:sp>
        <p:nvSpPr>
          <p:cNvPr id="6" name="Google Shape;188;p27"/>
          <p:cNvSpPr txBox="1"/>
          <p:nvPr/>
        </p:nvSpPr>
        <p:spPr>
          <a:xfrm>
            <a:off x="8308539" y="4703688"/>
            <a:ext cx="3643745"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solidFill>
                  <a:schemeClr val="dk1"/>
                </a:solidFill>
                <a:latin typeface="Calibri"/>
                <a:ea typeface="Calibri"/>
                <a:cs typeface="Calibri"/>
                <a:sym typeface="Calibri"/>
              </a:rPr>
              <a:t>Limited visibility on hills requires drivers to travel at lower speeds. </a:t>
            </a:r>
            <a:endParaRPr sz="1800" dirty="0">
              <a:solidFill>
                <a:schemeClr val="dk1"/>
              </a:solidFill>
              <a:latin typeface="Calibri"/>
              <a:ea typeface="Calibri"/>
              <a:cs typeface="Calibri"/>
              <a:sym typeface="Calibri"/>
            </a:endParaRPr>
          </a:p>
        </p:txBody>
      </p:sp>
      <p:sp>
        <p:nvSpPr>
          <p:cNvPr id="9" name="Striped Right Arrow 8"/>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674115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C71654-96A5-4280-94F3-931C61A9F92C}" type="slidenum">
              <a:rPr lang="en-IN" smtClean="0"/>
              <a:pPr/>
              <a:t>23</a:t>
            </a:fld>
            <a:endParaRPr lang="en-IN" dirty="0"/>
          </a:p>
        </p:txBody>
      </p:sp>
      <p:sp>
        <p:nvSpPr>
          <p:cNvPr id="7" name="Title 1">
            <a:extLst>
              <a:ext uri="{FF2B5EF4-FFF2-40B4-BE49-F238E27FC236}">
                <a16:creationId xmlns:a16="http://schemas.microsoft.com/office/drawing/2014/main" id="{E2C50832-0B36-43C5-98EC-4CD165D78718}"/>
              </a:ext>
            </a:extLst>
          </p:cNvPr>
          <p:cNvSpPr>
            <a:spLocks noGrp="1"/>
          </p:cNvSpPr>
          <p:nvPr>
            <p:ph type="title"/>
          </p:nvPr>
        </p:nvSpPr>
        <p:spPr>
          <a:xfrm>
            <a:off x="1273038" y="537358"/>
            <a:ext cx="8331236" cy="442939"/>
          </a:xfrm>
        </p:spPr>
        <p:txBody>
          <a:bodyPr/>
          <a:lstStyle/>
          <a:p>
            <a:pPr lvl="0" algn="ctr"/>
            <a:r>
              <a:rPr lang="en-US" sz="4400" cap="none" dirty="0">
                <a:latin typeface="Calibri"/>
                <a:ea typeface="Calibri"/>
                <a:cs typeface="Calibri"/>
                <a:sym typeface="Calibri"/>
              </a:rPr>
              <a:t>Speed Limits in Illinois</a:t>
            </a:r>
            <a:r>
              <a:rPr lang="en-IN" sz="4400" dirty="0"/>
              <a:t/>
            </a:r>
            <a:br>
              <a:rPr lang="en-IN" sz="4400" dirty="0"/>
            </a:br>
            <a:endParaRPr lang="en-IN" sz="4400" dirty="0"/>
          </a:p>
        </p:txBody>
      </p:sp>
      <p:sp>
        <p:nvSpPr>
          <p:cNvPr id="9" name="Rectangle 8"/>
          <p:cNvSpPr/>
          <p:nvPr/>
        </p:nvSpPr>
        <p:spPr>
          <a:xfrm>
            <a:off x="1206898" y="1640150"/>
            <a:ext cx="10617147" cy="5793894"/>
          </a:xfrm>
          <a:prstGeom prst="rect">
            <a:avLst/>
          </a:prstGeom>
          <a:noFill/>
        </p:spPr>
        <p:txBody>
          <a:bodyPr wrap="square">
            <a:spAutoFit/>
          </a:bodyPr>
          <a:lstStyle/>
          <a:p>
            <a:pPr marL="70168" lvl="0">
              <a:lnSpc>
                <a:spcPct val="95000"/>
              </a:lnSpc>
              <a:spcBef>
                <a:spcPts val="0"/>
              </a:spcBef>
              <a:buClr>
                <a:srgbClr val="000000"/>
              </a:buClr>
              <a:buSzPts val="1300"/>
            </a:pPr>
            <a:r>
              <a:rPr lang="en-US" sz="2000" dirty="0">
                <a:solidFill>
                  <a:srgbClr val="000000"/>
                </a:solidFill>
                <a:ea typeface="Open Sans"/>
                <a:cs typeface="Open Sans"/>
                <a:sym typeface="Open Sans"/>
              </a:rPr>
              <a:t>You may drive at the maximum allowable speed only under safe conditions. For safety purposes, a minimum speed limit may be posted along certain roadways. </a:t>
            </a:r>
            <a:endParaRPr lang="en-US" sz="2000" dirty="0" smtClean="0">
              <a:solidFill>
                <a:srgbClr val="000000"/>
              </a:solidFill>
              <a:ea typeface="Open Sans"/>
              <a:cs typeface="Open Sans"/>
              <a:sym typeface="Open Sans"/>
            </a:endParaRPr>
          </a:p>
          <a:p>
            <a:pPr marL="70168" lvl="0">
              <a:lnSpc>
                <a:spcPct val="95000"/>
              </a:lnSpc>
              <a:spcBef>
                <a:spcPts val="0"/>
              </a:spcBef>
              <a:buClr>
                <a:srgbClr val="000000"/>
              </a:buClr>
              <a:buSzPts val="1300"/>
            </a:pPr>
            <a:endParaRPr lang="en-US" sz="2000" dirty="0"/>
          </a:p>
          <a:p>
            <a:pPr marL="70168" lvl="0">
              <a:lnSpc>
                <a:spcPct val="95000"/>
              </a:lnSpc>
              <a:spcBef>
                <a:spcPts val="0"/>
              </a:spcBef>
              <a:buClr>
                <a:srgbClr val="000000"/>
              </a:buClr>
              <a:buSzPts val="1300"/>
            </a:pPr>
            <a:r>
              <a:rPr lang="en-US" sz="2000" dirty="0">
                <a:solidFill>
                  <a:srgbClr val="000000"/>
                </a:solidFill>
                <a:ea typeface="Open Sans"/>
                <a:cs typeface="Open Sans"/>
                <a:sym typeface="Open Sans"/>
              </a:rPr>
              <a:t>When minimum limits are not posted, drivers should not drive so slow as to create an interference with the normal movement of traffic.</a:t>
            </a:r>
          </a:p>
          <a:p>
            <a:pPr marL="70168" lvl="0" indent="0">
              <a:lnSpc>
                <a:spcPct val="95000"/>
              </a:lnSpc>
              <a:spcBef>
                <a:spcPts val="0"/>
              </a:spcBef>
              <a:buClr>
                <a:srgbClr val="000000"/>
              </a:buClr>
              <a:buSzPts val="1300"/>
              <a:buNone/>
            </a:pPr>
            <a:endParaRPr lang="en-US" sz="2000" dirty="0">
              <a:solidFill>
                <a:srgbClr val="000000"/>
              </a:solidFill>
              <a:ea typeface="Open Sans"/>
              <a:cs typeface="Open Sans"/>
              <a:sym typeface="Open Sans"/>
            </a:endParaRPr>
          </a:p>
          <a:p>
            <a:pPr marL="70168" lvl="0" indent="0">
              <a:lnSpc>
                <a:spcPct val="95000"/>
              </a:lnSpc>
              <a:spcBef>
                <a:spcPts val="0"/>
              </a:spcBef>
              <a:buClr>
                <a:srgbClr val="000000"/>
              </a:buClr>
              <a:buSzPts val="1300"/>
              <a:buNone/>
            </a:pPr>
            <a:r>
              <a:rPr lang="en-US" sz="2000" b="1" dirty="0">
                <a:solidFill>
                  <a:schemeClr val="bg1"/>
                </a:solidFill>
                <a:ea typeface="Open Sans"/>
                <a:cs typeface="Open Sans"/>
                <a:sym typeface="Open Sans"/>
              </a:rPr>
              <a:t>The following speed limits apply, unless otherwise posted:</a:t>
            </a:r>
          </a:p>
          <a:p>
            <a:pPr lvl="0">
              <a:lnSpc>
                <a:spcPct val="150000"/>
              </a:lnSpc>
            </a:pPr>
            <a:r>
              <a:rPr lang="en-US" sz="2000" dirty="0" smtClean="0">
                <a:ea typeface="Open Sans"/>
                <a:cs typeface="Open Sans"/>
                <a:sym typeface="Open Sans"/>
              </a:rPr>
              <a:t>Interstates </a:t>
            </a:r>
            <a:r>
              <a:rPr lang="en-US" sz="2000" dirty="0">
                <a:ea typeface="Open Sans"/>
                <a:cs typeface="Open Sans"/>
                <a:sym typeface="Open Sans"/>
              </a:rPr>
              <a:t>and tollways — 70 mph. </a:t>
            </a:r>
          </a:p>
          <a:p>
            <a:pPr lvl="0">
              <a:lnSpc>
                <a:spcPct val="150000"/>
              </a:lnSpc>
            </a:pPr>
            <a:r>
              <a:rPr lang="en-US" sz="2000" dirty="0" smtClean="0">
                <a:ea typeface="Open Sans"/>
                <a:cs typeface="Open Sans"/>
                <a:sym typeface="Open Sans"/>
              </a:rPr>
              <a:t>Highways </a:t>
            </a:r>
            <a:r>
              <a:rPr lang="en-US" sz="2000" dirty="0">
                <a:ea typeface="Open Sans"/>
                <a:cs typeface="Open Sans"/>
                <a:sym typeface="Open Sans"/>
              </a:rPr>
              <a:t>with four lanes — 65 mph. </a:t>
            </a:r>
          </a:p>
          <a:p>
            <a:pPr lvl="0">
              <a:lnSpc>
                <a:spcPct val="150000"/>
              </a:lnSpc>
            </a:pPr>
            <a:r>
              <a:rPr lang="en-US" sz="2000" dirty="0" smtClean="0">
                <a:ea typeface="Open Sans"/>
                <a:cs typeface="Open Sans"/>
                <a:sym typeface="Open Sans"/>
              </a:rPr>
              <a:t>Other </a:t>
            </a:r>
            <a:r>
              <a:rPr lang="en-US" sz="2000" dirty="0">
                <a:ea typeface="Open Sans"/>
                <a:cs typeface="Open Sans"/>
                <a:sym typeface="Open Sans"/>
              </a:rPr>
              <a:t>highways and rural areas — 55 mph. </a:t>
            </a:r>
          </a:p>
          <a:p>
            <a:pPr lvl="0">
              <a:lnSpc>
                <a:spcPct val="150000"/>
              </a:lnSpc>
            </a:pPr>
            <a:r>
              <a:rPr lang="en-US" sz="2000" dirty="0" smtClean="0">
                <a:ea typeface="Open Sans"/>
                <a:cs typeface="Open Sans"/>
                <a:sym typeface="Open Sans"/>
              </a:rPr>
              <a:t>City/Town </a:t>
            </a:r>
            <a:r>
              <a:rPr lang="en-US" sz="2000" dirty="0">
                <a:ea typeface="Open Sans"/>
                <a:cs typeface="Open Sans"/>
                <a:sym typeface="Open Sans"/>
              </a:rPr>
              <a:t>Areas — 30 mph. </a:t>
            </a:r>
            <a:endParaRPr lang="en-US" sz="2000" dirty="0" smtClean="0">
              <a:ea typeface="Open Sans"/>
              <a:cs typeface="Open Sans"/>
              <a:sym typeface="Open Sans"/>
            </a:endParaRPr>
          </a:p>
          <a:p>
            <a:pPr lvl="0">
              <a:lnSpc>
                <a:spcPct val="150000"/>
              </a:lnSpc>
            </a:pPr>
            <a:r>
              <a:rPr lang="en-US" sz="2000" dirty="0" smtClean="0">
                <a:ea typeface="Open Sans"/>
                <a:cs typeface="Open Sans"/>
                <a:sym typeface="Open Sans"/>
              </a:rPr>
              <a:t>Alleys </a:t>
            </a:r>
            <a:r>
              <a:rPr lang="en-US" sz="2000" dirty="0">
                <a:ea typeface="Open Sans"/>
                <a:cs typeface="Open Sans"/>
                <a:sym typeface="Open Sans"/>
              </a:rPr>
              <a:t>— 15 mph. </a:t>
            </a:r>
          </a:p>
          <a:p>
            <a:pPr lvl="0"/>
            <a:r>
              <a:rPr lang="en-US" sz="2000" dirty="0" smtClean="0">
                <a:ea typeface="Open Sans"/>
                <a:cs typeface="Open Sans"/>
                <a:sym typeface="Open Sans"/>
              </a:rPr>
              <a:t>School </a:t>
            </a:r>
            <a:r>
              <a:rPr lang="en-US" sz="2000" dirty="0">
                <a:ea typeface="Open Sans"/>
                <a:cs typeface="Open Sans"/>
                <a:sym typeface="Open Sans"/>
              </a:rPr>
              <a:t>Zones — 20 mph (on school days between 7 a.m. and 4 p.m. when children are present and signs are posted). </a:t>
            </a:r>
            <a:endParaRPr lang="en-US" sz="2000" dirty="0"/>
          </a:p>
          <a:p>
            <a:pPr lvl="0" algn="ctr">
              <a:spcBef>
                <a:spcPts val="640"/>
              </a:spcBef>
            </a:pPr>
            <a:endParaRPr lang="en-US" sz="2000" dirty="0">
              <a:solidFill>
                <a:schemeClr val="bg1"/>
              </a:solidFill>
            </a:endParaRPr>
          </a:p>
          <a:p>
            <a:pPr marL="35560" lvl="0">
              <a:spcBef>
                <a:spcPts val="300"/>
              </a:spcBef>
              <a:buClr>
                <a:schemeClr val="dk1"/>
              </a:buClr>
              <a:buSzPts val="2400"/>
            </a:pPr>
            <a:endParaRPr lang="en-US" sz="2000" dirty="0"/>
          </a:p>
        </p:txBody>
      </p:sp>
      <p:sp>
        <p:nvSpPr>
          <p:cNvPr id="2" name="Rectangle 1"/>
          <p:cNvSpPr/>
          <p:nvPr/>
        </p:nvSpPr>
        <p:spPr>
          <a:xfrm>
            <a:off x="745159" y="809153"/>
            <a:ext cx="10782945" cy="830997"/>
          </a:xfrm>
          <a:prstGeom prst="rect">
            <a:avLst/>
          </a:prstGeom>
        </p:spPr>
        <p:txBody>
          <a:bodyPr wrap="square">
            <a:spAutoFit/>
          </a:bodyPr>
          <a:lstStyle/>
          <a:p>
            <a:pPr algn="ctr"/>
            <a:r>
              <a:rPr lang="en-US" sz="2400" b="1" dirty="0">
                <a:solidFill>
                  <a:schemeClr val="bg1"/>
                </a:solidFill>
              </a:rPr>
              <a:t>Driver’s licenses are classified by the gross vehicle weight rating (GVWR) of your vehicle. The classifications for large vehicles (and motorcycles, by engine size) are:</a:t>
            </a:r>
          </a:p>
        </p:txBody>
      </p:sp>
      <p:pic>
        <p:nvPicPr>
          <p:cNvPr id="5" name="Picture 4"/>
          <p:cNvPicPr>
            <a:picLocks noChangeAspect="1"/>
          </p:cNvPicPr>
          <p:nvPr/>
        </p:nvPicPr>
        <p:blipFill>
          <a:blip r:embed="rId3"/>
          <a:stretch>
            <a:fillRect/>
          </a:stretch>
        </p:blipFill>
        <p:spPr>
          <a:xfrm>
            <a:off x="700886" y="1717330"/>
            <a:ext cx="506012" cy="506012"/>
          </a:xfrm>
          <a:prstGeom prst="rect">
            <a:avLst/>
          </a:prstGeom>
        </p:spPr>
      </p:pic>
      <p:pic>
        <p:nvPicPr>
          <p:cNvPr id="8" name="Picture 7"/>
          <p:cNvPicPr>
            <a:picLocks noChangeAspect="1"/>
          </p:cNvPicPr>
          <p:nvPr/>
        </p:nvPicPr>
        <p:blipFill>
          <a:blip r:embed="rId3"/>
          <a:stretch>
            <a:fillRect/>
          </a:stretch>
        </p:blipFill>
        <p:spPr>
          <a:xfrm>
            <a:off x="711813" y="2604693"/>
            <a:ext cx="506012" cy="506012"/>
          </a:xfrm>
          <a:prstGeom prst="rect">
            <a:avLst/>
          </a:prstGeom>
        </p:spPr>
      </p:pic>
      <p:pic>
        <p:nvPicPr>
          <p:cNvPr id="4" name="Picture 3"/>
          <p:cNvPicPr>
            <a:picLocks noChangeAspect="1"/>
          </p:cNvPicPr>
          <p:nvPr/>
        </p:nvPicPr>
        <p:blipFill>
          <a:blip r:embed="rId4"/>
          <a:stretch>
            <a:fillRect/>
          </a:stretch>
        </p:blipFill>
        <p:spPr>
          <a:xfrm>
            <a:off x="811299" y="3713614"/>
            <a:ext cx="461739" cy="456175"/>
          </a:xfrm>
          <a:prstGeom prst="rect">
            <a:avLst/>
          </a:prstGeom>
        </p:spPr>
      </p:pic>
      <p:pic>
        <p:nvPicPr>
          <p:cNvPr id="6" name="Picture 5"/>
          <p:cNvPicPr>
            <a:picLocks noChangeAspect="1"/>
          </p:cNvPicPr>
          <p:nvPr/>
        </p:nvPicPr>
        <p:blipFill>
          <a:blip r:embed="rId5"/>
          <a:stretch>
            <a:fillRect/>
          </a:stretch>
        </p:blipFill>
        <p:spPr>
          <a:xfrm>
            <a:off x="811299" y="4169789"/>
            <a:ext cx="428427" cy="422790"/>
          </a:xfrm>
          <a:prstGeom prst="rect">
            <a:avLst/>
          </a:prstGeom>
        </p:spPr>
      </p:pic>
      <p:pic>
        <p:nvPicPr>
          <p:cNvPr id="13" name="Picture 12"/>
          <p:cNvPicPr>
            <a:picLocks noChangeAspect="1"/>
          </p:cNvPicPr>
          <p:nvPr/>
        </p:nvPicPr>
        <p:blipFill>
          <a:blip r:embed="rId5"/>
          <a:stretch>
            <a:fillRect/>
          </a:stretch>
        </p:blipFill>
        <p:spPr>
          <a:xfrm>
            <a:off x="799809" y="4625964"/>
            <a:ext cx="428427" cy="422790"/>
          </a:xfrm>
          <a:prstGeom prst="rect">
            <a:avLst/>
          </a:prstGeom>
        </p:spPr>
      </p:pic>
      <p:pic>
        <p:nvPicPr>
          <p:cNvPr id="14" name="Picture 13"/>
          <p:cNvPicPr>
            <a:picLocks noChangeAspect="1"/>
          </p:cNvPicPr>
          <p:nvPr/>
        </p:nvPicPr>
        <p:blipFill>
          <a:blip r:embed="rId5"/>
          <a:stretch>
            <a:fillRect/>
          </a:stretch>
        </p:blipFill>
        <p:spPr>
          <a:xfrm>
            <a:off x="817006" y="5116589"/>
            <a:ext cx="393517" cy="388340"/>
          </a:xfrm>
          <a:prstGeom prst="rect">
            <a:avLst/>
          </a:prstGeom>
        </p:spPr>
      </p:pic>
      <p:pic>
        <p:nvPicPr>
          <p:cNvPr id="15" name="Picture 14"/>
          <p:cNvPicPr>
            <a:picLocks noChangeAspect="1"/>
          </p:cNvPicPr>
          <p:nvPr/>
        </p:nvPicPr>
        <p:blipFill>
          <a:blip r:embed="rId5"/>
          <a:stretch>
            <a:fillRect/>
          </a:stretch>
        </p:blipFill>
        <p:spPr>
          <a:xfrm>
            <a:off x="802404" y="5500028"/>
            <a:ext cx="422720" cy="417158"/>
          </a:xfrm>
          <a:prstGeom prst="rect">
            <a:avLst/>
          </a:prstGeom>
        </p:spPr>
      </p:pic>
      <p:pic>
        <p:nvPicPr>
          <p:cNvPr id="16" name="Picture 15"/>
          <p:cNvPicPr>
            <a:picLocks noChangeAspect="1"/>
          </p:cNvPicPr>
          <p:nvPr/>
        </p:nvPicPr>
        <p:blipFill>
          <a:blip r:embed="rId5"/>
          <a:stretch>
            <a:fillRect/>
          </a:stretch>
        </p:blipFill>
        <p:spPr>
          <a:xfrm>
            <a:off x="813685" y="5894599"/>
            <a:ext cx="411439" cy="406026"/>
          </a:xfrm>
          <a:prstGeom prst="rect">
            <a:avLst/>
          </a:prstGeom>
        </p:spPr>
      </p:pic>
      <p:sp>
        <p:nvSpPr>
          <p:cNvPr id="17" name="Striped Right Arrow 16"/>
          <p:cNvSpPr/>
          <p:nvPr/>
        </p:nvSpPr>
        <p:spPr>
          <a:xfrm>
            <a:off x="10297551" y="6232007"/>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6"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21354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069146" y="1026941"/>
            <a:ext cx="4515728" cy="4515729"/>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6014464" y="2836154"/>
            <a:ext cx="5340575"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IN" sz="3600" dirty="0" smtClean="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rPr>
              <a:t>School Zones</a:t>
            </a:r>
            <a:endParaRPr lang="en-IN" sz="36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683998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25</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preferRelativeResize="0">
            <a:picLocks noGrp="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7255119" y="0"/>
            <a:ext cx="4936881" cy="4517247"/>
          </a:xfrm>
        </p:spPr>
      </p:pic>
      <p:sp>
        <p:nvSpPr>
          <p:cNvPr id="8" name="Google Shape;100;p15"/>
          <p:cNvSpPr txBox="1">
            <a:spLocks/>
          </p:cNvSpPr>
          <p:nvPr/>
        </p:nvSpPr>
        <p:spPr>
          <a:xfrm>
            <a:off x="401048" y="631821"/>
            <a:ext cx="6854071" cy="301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80000"/>
              </a:lnSpc>
              <a:spcBef>
                <a:spcPts val="0"/>
              </a:spcBef>
              <a:buClr>
                <a:srgbClr val="000000"/>
              </a:buClr>
              <a:buSzPts val="2960"/>
              <a:buNone/>
            </a:pPr>
            <a:r>
              <a:rPr lang="en-US" sz="2800" dirty="0">
                <a:solidFill>
                  <a:srgbClr val="000000"/>
                </a:solidFill>
                <a:latin typeface="Open Sans"/>
                <a:ea typeface="Open Sans"/>
                <a:cs typeface="Open Sans"/>
                <a:sym typeface="Open Sans"/>
              </a:rPr>
              <a:t>When approaching a marked school zone (typical school hours are 7 a.m.-4 p.m.) on days when school is in operation and children are present [e.g., visible outdoors, near school grounds], a driver must</a:t>
            </a:r>
            <a:r>
              <a:rPr lang="en-US" sz="2800" dirty="0" smtClean="0">
                <a:solidFill>
                  <a:srgbClr val="000000"/>
                </a:solidFill>
                <a:latin typeface="Open Sans"/>
                <a:ea typeface="Open Sans"/>
                <a:cs typeface="Open Sans"/>
                <a:sym typeface="Open Sans"/>
              </a:rPr>
              <a:t>:</a:t>
            </a:r>
          </a:p>
          <a:p>
            <a:pPr marL="0" lvl="0" indent="0">
              <a:lnSpc>
                <a:spcPct val="80000"/>
              </a:lnSpc>
              <a:spcBef>
                <a:spcPts val="0"/>
              </a:spcBef>
              <a:buClr>
                <a:srgbClr val="000000"/>
              </a:buClr>
              <a:buSzPts val="2960"/>
              <a:buNone/>
            </a:pPr>
            <a:endParaRPr lang="en-US" sz="2800" dirty="0"/>
          </a:p>
          <a:p>
            <a:pPr marL="342900" lvl="0" indent="-320040">
              <a:lnSpc>
                <a:spcPct val="80000"/>
              </a:lnSpc>
              <a:spcBef>
                <a:spcPts val="592"/>
              </a:spcBef>
              <a:buClr>
                <a:srgbClr val="000000"/>
              </a:buClr>
              <a:buSzPts val="2600"/>
              <a:buFont typeface="Arial"/>
              <a:buChar char="•"/>
            </a:pPr>
            <a:r>
              <a:rPr lang="en-US" sz="2800" dirty="0">
                <a:solidFill>
                  <a:srgbClr val="000000"/>
                </a:solidFill>
                <a:latin typeface="Open Sans"/>
                <a:ea typeface="Open Sans"/>
                <a:cs typeface="Open Sans"/>
                <a:sym typeface="Open Sans"/>
              </a:rPr>
              <a:t>Discontinue wireless/cell phone use (unless using a hands-free device that may include the use of a single-sided headset), </a:t>
            </a:r>
            <a:endParaRPr lang="en-US" sz="2800" dirty="0"/>
          </a:p>
          <a:p>
            <a:pPr marL="342900" lvl="0" indent="-320040">
              <a:lnSpc>
                <a:spcPct val="80000"/>
              </a:lnSpc>
              <a:spcBef>
                <a:spcPts val="592"/>
              </a:spcBef>
              <a:buClr>
                <a:srgbClr val="000000"/>
              </a:buClr>
              <a:buSzPts val="2600"/>
              <a:buFont typeface="Arial"/>
              <a:buChar char="•"/>
            </a:pPr>
            <a:r>
              <a:rPr lang="en-US" sz="2800" dirty="0">
                <a:solidFill>
                  <a:srgbClr val="000000"/>
                </a:solidFill>
                <a:latin typeface="Open Sans"/>
                <a:ea typeface="Open Sans"/>
                <a:cs typeface="Open Sans"/>
                <a:sym typeface="Open Sans"/>
              </a:rPr>
              <a:t>Reduce speed to 20 mph, and</a:t>
            </a:r>
            <a:endParaRPr lang="en-US" sz="2800" dirty="0"/>
          </a:p>
          <a:p>
            <a:pPr marL="342900" lvl="0" indent="-320040">
              <a:lnSpc>
                <a:spcPct val="80000"/>
              </a:lnSpc>
              <a:spcBef>
                <a:spcPts val="592"/>
              </a:spcBef>
              <a:buClr>
                <a:srgbClr val="000000"/>
              </a:buClr>
              <a:buSzPts val="2600"/>
              <a:buFont typeface="Arial"/>
              <a:buChar char="•"/>
            </a:pPr>
            <a:r>
              <a:rPr lang="en-US" sz="2800" dirty="0">
                <a:solidFill>
                  <a:srgbClr val="000000"/>
                </a:solidFill>
                <a:latin typeface="Open Sans"/>
                <a:ea typeface="Open Sans"/>
                <a:cs typeface="Open Sans"/>
                <a:sym typeface="Open Sans"/>
              </a:rPr>
              <a:t>Stop and yield the right-of-way to any children or adults in the crosswalk area. </a:t>
            </a:r>
            <a:endParaRPr lang="en-US" sz="2800" dirty="0">
              <a:solidFill>
                <a:schemeClr val="dk1"/>
              </a:solidFill>
              <a:ea typeface="Calibri"/>
              <a:cs typeface="Calibri"/>
              <a:sym typeface="Calibri"/>
            </a:endParaRPr>
          </a:p>
          <a:p>
            <a:pPr marL="0" lvl="0" indent="0" algn="ctr">
              <a:spcBef>
                <a:spcPts val="640"/>
              </a:spcBef>
              <a:buNone/>
            </a:pPr>
            <a:endParaRPr lang="en-US" sz="2800" dirty="0">
              <a:solidFill>
                <a:schemeClr val="bg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03112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3" y="801857"/>
            <a:ext cx="5327123" cy="5275385"/>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6014464" y="2836154"/>
            <a:ext cx="5340575"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IN" sz="3600" dirty="0" smtClean="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rPr>
              <a:t>Construction zones</a:t>
            </a:r>
            <a:endParaRPr lang="en-IN" sz="36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9" name="Rectangle 8"/>
          <p:cNvSpPr/>
          <p:nvPr/>
        </p:nvSpPr>
        <p:spPr>
          <a:xfrm>
            <a:off x="5875607" y="4456334"/>
            <a:ext cx="6096000" cy="1015663"/>
          </a:xfrm>
          <a:prstGeom prst="rect">
            <a:avLst/>
          </a:prstGeom>
        </p:spPr>
        <p:txBody>
          <a:bodyPr>
            <a:spAutoFit/>
          </a:bodyPr>
          <a:lstStyle/>
          <a:p>
            <a:pPr algn="ctr"/>
            <a:r>
              <a:rPr lang="en-US" sz="2000" dirty="0">
                <a:ea typeface="Calibri"/>
                <a:cs typeface="Calibri"/>
                <a:sym typeface="Calibri"/>
              </a:rPr>
              <a:t>The following slides provide an overview of what to do to stay safe—and avoid traffic citations— when driving in work zones</a:t>
            </a:r>
            <a:endParaRPr lang="en-US" sz="2000"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488267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206" y="1729105"/>
            <a:ext cx="9744222" cy="4031873"/>
          </a:xfrm>
          <a:prstGeom prst="rect">
            <a:avLst/>
          </a:prstGeom>
        </p:spPr>
        <p:txBody>
          <a:bodyPr wrap="square">
            <a:spAutoFit/>
          </a:bodyPr>
          <a:lstStyle/>
          <a:p>
            <a:pPr algn="ctr"/>
            <a:r>
              <a:rPr lang="en-US" sz="3200" dirty="0"/>
              <a:t>When approaching or entering a highway construction or maintenance area (also known as a work zone), Illinois law requires motorists to slow down, discontinue wireless/cellphone use (unless using a hands-free device that may include the use of a single-sided headset), yield to any authorized vehicles or workers in the area, change to a lane away from the workers when possible, and proceed with caution.</a:t>
            </a:r>
          </a:p>
        </p:txBody>
      </p:sp>
      <p:sp>
        <p:nvSpPr>
          <p:cNvPr id="3" name="Striped Right Arrow 2"/>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47150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3" y="1029763"/>
            <a:ext cx="5028805" cy="4524153"/>
          </a:xfrm>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5777132" y="1029763"/>
            <a:ext cx="5340575"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pPr algn="ctr"/>
            <a:r>
              <a:rPr lang="en-US" sz="4400" cap="none" dirty="0">
                <a:solidFill>
                  <a:schemeClr val="dk1"/>
                </a:solidFill>
                <a:latin typeface="Calibri"/>
                <a:ea typeface="Calibri"/>
                <a:cs typeface="Calibri"/>
                <a:sym typeface="Calibri"/>
              </a:rPr>
              <a:t>Driving Near Vehicles with Flashing Lights</a:t>
            </a:r>
            <a:endParaRPr lang="en-IN" sz="44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9" name="Rectangle 8"/>
          <p:cNvSpPr/>
          <p:nvPr/>
        </p:nvSpPr>
        <p:spPr>
          <a:xfrm>
            <a:off x="5777132" y="4272677"/>
            <a:ext cx="6096000" cy="2585323"/>
          </a:xfrm>
          <a:prstGeom prst="rect">
            <a:avLst/>
          </a:prstGeom>
        </p:spPr>
        <p:txBody>
          <a:bodyPr>
            <a:spAutoFit/>
          </a:bodyPr>
          <a:lstStyle/>
          <a:p>
            <a:pPr lvl="0"/>
            <a:r>
              <a:rPr lang="en-US" dirty="0">
                <a:solidFill>
                  <a:schemeClr val="dk1"/>
                </a:solidFill>
                <a:latin typeface="Open Sans"/>
                <a:ea typeface="Open Sans"/>
                <a:cs typeface="Open Sans"/>
                <a:sym typeface="Open Sans"/>
              </a:rPr>
              <a:t>When approaching a stationary emergency/maintenance vehicle using visual signals (such as flashing lights), Illinois law requires motorists to yield, change to a lane away from the emergency workers when possible to leave a “buffer zone” between their car and the workers, and proceed with caution. This is sometimes called the “move over” law. If a lane change is not possible, reduce speed and proceed with caution.</a:t>
            </a:r>
            <a:endParaRPr lang="en-US" dirty="0">
              <a:solidFill>
                <a:schemeClr val="dk1"/>
              </a:solidFill>
              <a:ea typeface="Calibri"/>
              <a:cs typeface="Calibri"/>
              <a:sym typeface="Calibri"/>
            </a:endParaRPr>
          </a:p>
          <a:p>
            <a:endParaRPr lang="en-US" dirty="0"/>
          </a:p>
        </p:txBody>
      </p:sp>
      <p:sp>
        <p:nvSpPr>
          <p:cNvPr id="2" name="Rectangle 1"/>
          <p:cNvSpPr/>
          <p:nvPr/>
        </p:nvSpPr>
        <p:spPr>
          <a:xfrm>
            <a:off x="5929763" y="3023157"/>
            <a:ext cx="6096000" cy="1015663"/>
          </a:xfrm>
          <a:prstGeom prst="rect">
            <a:avLst/>
          </a:prstGeom>
        </p:spPr>
        <p:txBody>
          <a:bodyPr>
            <a:spAutoFit/>
          </a:bodyPr>
          <a:lstStyle/>
          <a:p>
            <a:pPr algn="ctr"/>
            <a:r>
              <a:rPr lang="en-US" sz="2000" dirty="0"/>
              <a:t>Motorists have to follow a series of steps to ensure their safety—and workers’ safety—when driving near a vehicle displaying rotating, oscillating, or flashing lights. </a:t>
            </a:r>
          </a:p>
        </p:txBody>
      </p:sp>
      <p:sp>
        <p:nvSpPr>
          <p:cNvPr id="6" name="Striped Right Arrow 5"/>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889863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30326" y="1504294"/>
            <a:ext cx="9566030" cy="1384995"/>
          </a:xfrm>
          <a:prstGeom prst="rect">
            <a:avLst/>
          </a:prstGeom>
        </p:spPr>
        <p:txBody>
          <a:bodyPr wrap="square">
            <a:spAutoFit/>
          </a:bodyPr>
          <a:lstStyle/>
          <a:p>
            <a:pPr algn="ctr"/>
            <a:r>
              <a:rPr lang="en-US" sz="2800" dirty="0"/>
              <a:t>The “move over” law is designed to ensure the safety of everyone who is working or driving near an emergency or maintenance vehicle.</a:t>
            </a:r>
          </a:p>
        </p:txBody>
      </p:sp>
      <p:pic>
        <p:nvPicPr>
          <p:cNvPr id="4" name="Picture 3"/>
          <p:cNvPicPr>
            <a:picLocks noChangeAspect="1"/>
          </p:cNvPicPr>
          <p:nvPr/>
        </p:nvPicPr>
        <p:blipFill>
          <a:blip r:embed="rId4"/>
          <a:stretch>
            <a:fillRect/>
          </a:stretch>
        </p:blipFill>
        <p:spPr>
          <a:xfrm>
            <a:off x="3830868" y="2889289"/>
            <a:ext cx="5364945" cy="2822693"/>
          </a:xfrm>
          <a:prstGeom prst="rect">
            <a:avLst/>
          </a:prstGeom>
          <a:effectLst>
            <a:softEdge rad="317500"/>
          </a:effectLst>
        </p:spPr>
      </p:pic>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698245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IN" smtClean="0"/>
              <a:pPr/>
              <a:t>3</a:t>
            </a:fld>
            <a:endParaRPr lang="en-IN" dirty="0"/>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65553" y="1859068"/>
            <a:ext cx="4204470" cy="495389"/>
          </a:xfrm>
        </p:spPr>
        <p:txBody>
          <a:bodyPr/>
          <a:lstStyle/>
          <a:p>
            <a:r>
              <a:rPr lang="en-IN" sz="2800" dirty="0" smtClean="0"/>
              <a:t>Navigation Menu</a:t>
            </a:r>
            <a:endParaRPr lang="en-IN" sz="2800" dirty="0"/>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a:xfrm>
            <a:off x="7159106" y="5219412"/>
            <a:ext cx="4716291" cy="495389"/>
          </a:xfrm>
        </p:spPr>
        <p:txBody>
          <a:bodyPr/>
          <a:lstStyle/>
          <a:p>
            <a:r>
              <a:rPr lang="en-JM" altLang="en-US" sz="1600" dirty="0">
                <a:solidFill>
                  <a:srgbClr val="FF6600"/>
                </a:solidFill>
                <a:latin typeface="Source Sans Pro Light" pitchFamily="-84" charset="0"/>
              </a:rPr>
              <a:t>The smarter way to learn how to </a:t>
            </a:r>
            <a:r>
              <a:rPr lang="en-JM" altLang="en-US" sz="1600" dirty="0" smtClean="0">
                <a:solidFill>
                  <a:srgbClr val="FF6600"/>
                </a:solidFill>
                <a:latin typeface="Source Sans Pro Light" pitchFamily="-84" charset="0"/>
              </a:rPr>
              <a:t>drive!</a:t>
            </a:r>
            <a:endParaRPr lang="en-JM" altLang="en-US" sz="1600" dirty="0">
              <a:solidFill>
                <a:srgbClr val="FF6600"/>
              </a:solidFill>
              <a:latin typeface="Source Sans Pro Light" pitchFamily="-84" charset="0"/>
            </a:endParaRPr>
          </a:p>
          <a:p>
            <a:endParaRPr lang="en-IN" sz="2000" dirty="0">
              <a:solidFill>
                <a:srgbClr val="FF6600"/>
              </a:solidFill>
            </a:endParaRPr>
          </a:p>
        </p:txBody>
      </p:sp>
      <p:pic>
        <p:nvPicPr>
          <p:cNvPr id="29" name="Picture Placeholder 28">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tretch>
            <a:fillRect/>
          </a:stretch>
        </p:blipFill>
        <p:spPr>
          <a:xfrm>
            <a:off x="5282969" y="1850968"/>
            <a:ext cx="605487" cy="605487"/>
          </a:xfrm>
        </p:spPr>
      </p:pic>
      <p:pic>
        <p:nvPicPr>
          <p:cNvPr id="31" name="Picture Placeholder 30">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tretch>
            <a:fillRect/>
          </a:stretch>
        </p:blipFill>
        <p:spPr>
          <a:xfrm>
            <a:off x="6298782" y="4906113"/>
            <a:ext cx="605487" cy="605487"/>
          </a:xfrm>
        </p:spPr>
      </p:pic>
      <p:pic>
        <p:nvPicPr>
          <p:cNvPr id="13" name="Picture 12"/>
          <p:cNvPicPr>
            <a:picLocks noChangeAspect="1"/>
          </p:cNvPicPr>
          <p:nvPr/>
        </p:nvPicPr>
        <p:blipFill>
          <a:blip r:embed="rId6"/>
          <a:stretch>
            <a:fillRect/>
          </a:stretch>
        </p:blipFill>
        <p:spPr>
          <a:xfrm>
            <a:off x="65553" y="799391"/>
            <a:ext cx="1469242" cy="756550"/>
          </a:xfrm>
          <a:prstGeom prst="rect">
            <a:avLst/>
          </a:prstGeom>
        </p:spPr>
      </p:pic>
      <p:sp>
        <p:nvSpPr>
          <p:cNvPr id="17" name="Rounded Rectangle 16"/>
          <p:cNvSpPr/>
          <p:nvPr/>
        </p:nvSpPr>
        <p:spPr>
          <a:xfrm>
            <a:off x="423448" y="2740874"/>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7" action="ppaction://hlinksldjump"/>
              </a:rPr>
              <a:t>Illinois Driver’s </a:t>
            </a:r>
            <a:r>
              <a:rPr lang="en-US" b="1" dirty="0" smtClean="0">
                <a:solidFill>
                  <a:srgbClr val="0000FF"/>
                </a:solidFill>
                <a:hlinkClick r:id="rId7" action="ppaction://hlinksldjump"/>
              </a:rPr>
              <a:t>License</a:t>
            </a:r>
            <a:endParaRPr lang="en-US" b="1" dirty="0">
              <a:solidFill>
                <a:srgbClr val="0000FF"/>
              </a:solidFill>
            </a:endParaRPr>
          </a:p>
        </p:txBody>
      </p:sp>
      <p:sp>
        <p:nvSpPr>
          <p:cNvPr id="22" name="Rounded Rectangle 21"/>
          <p:cNvSpPr/>
          <p:nvPr/>
        </p:nvSpPr>
        <p:spPr>
          <a:xfrm>
            <a:off x="423448" y="3303341"/>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8" action="ppaction://hlinksldjump"/>
              </a:rPr>
              <a:t>Driving Exam</a:t>
            </a:r>
            <a:endParaRPr lang="en-US" b="1" dirty="0">
              <a:solidFill>
                <a:srgbClr val="0000FF"/>
              </a:solidFill>
            </a:endParaRPr>
          </a:p>
        </p:txBody>
      </p:sp>
      <p:sp>
        <p:nvSpPr>
          <p:cNvPr id="23" name="Rounded Rectangle 22"/>
          <p:cNvSpPr/>
          <p:nvPr/>
        </p:nvSpPr>
        <p:spPr>
          <a:xfrm>
            <a:off x="423448" y="3940681"/>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9" action="ppaction://hlinksldjump"/>
              </a:rPr>
              <a:t>Responsibility of Driving</a:t>
            </a:r>
            <a:endParaRPr lang="en-US" b="1" dirty="0">
              <a:solidFill>
                <a:srgbClr val="0000FF"/>
              </a:solidFill>
            </a:endParaRPr>
          </a:p>
        </p:txBody>
      </p:sp>
      <p:sp>
        <p:nvSpPr>
          <p:cNvPr id="24" name="Rounded Rectangle 23">
            <a:hlinkClick r:id="rId10" action="ppaction://hlinksldjump"/>
          </p:cNvPr>
          <p:cNvSpPr/>
          <p:nvPr/>
        </p:nvSpPr>
        <p:spPr>
          <a:xfrm>
            <a:off x="423448" y="4523604"/>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10" action="ppaction://hlinksldjump"/>
              </a:rPr>
              <a:t>School Zones</a:t>
            </a:r>
            <a:endParaRPr lang="en-US" b="1" dirty="0">
              <a:solidFill>
                <a:srgbClr val="0000FF"/>
              </a:solidFill>
            </a:endParaRPr>
          </a:p>
        </p:txBody>
      </p:sp>
      <p:sp>
        <p:nvSpPr>
          <p:cNvPr id="25" name="Rounded Rectangle 24"/>
          <p:cNvSpPr/>
          <p:nvPr/>
        </p:nvSpPr>
        <p:spPr>
          <a:xfrm>
            <a:off x="423448" y="5119029"/>
            <a:ext cx="2572971"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11" action="ppaction://hlinksldjump"/>
              </a:rPr>
              <a:t>Construction Zones</a:t>
            </a:r>
            <a:endParaRPr lang="en-US" b="1" dirty="0">
              <a:solidFill>
                <a:srgbClr val="0000FF"/>
              </a:solidFill>
            </a:endParaRPr>
          </a:p>
        </p:txBody>
      </p:sp>
      <p:sp>
        <p:nvSpPr>
          <p:cNvPr id="26" name="Rounded Rectangle 25"/>
          <p:cNvSpPr/>
          <p:nvPr/>
        </p:nvSpPr>
        <p:spPr>
          <a:xfrm>
            <a:off x="1709933" y="5884360"/>
            <a:ext cx="2961728" cy="571379"/>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ea typeface="Calibri"/>
                <a:cs typeface="Calibri"/>
                <a:sym typeface="Calibri"/>
                <a:hlinkClick r:id="rId12" action="ppaction://hlinksldjump"/>
              </a:rPr>
              <a:t>Driving Near Vehicles with Flashing </a:t>
            </a:r>
            <a:r>
              <a:rPr lang="en-US" b="1" dirty="0" smtClean="0">
                <a:ea typeface="Calibri"/>
                <a:cs typeface="Calibri"/>
                <a:sym typeface="Calibri"/>
                <a:hlinkClick r:id="rId12" action="ppaction://hlinksldjump"/>
              </a:rPr>
              <a:t>Lights</a:t>
            </a:r>
            <a:endParaRPr lang="en-IN" b="1"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27" name="Rounded Rectangle 26"/>
          <p:cNvSpPr/>
          <p:nvPr/>
        </p:nvSpPr>
        <p:spPr>
          <a:xfrm>
            <a:off x="8150819" y="1539805"/>
            <a:ext cx="3360107"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13" action="ppaction://hlinksldjump"/>
              </a:rPr>
              <a:t>Passing a Bicyclist or Pedestrian</a:t>
            </a:r>
            <a:endParaRPr lang="en-US" b="1" dirty="0">
              <a:solidFill>
                <a:srgbClr val="0000FF"/>
              </a:solidFill>
            </a:endParaRPr>
          </a:p>
        </p:txBody>
      </p:sp>
      <p:sp>
        <p:nvSpPr>
          <p:cNvPr id="28" name="Rounded Rectangle 27"/>
          <p:cNvSpPr/>
          <p:nvPr/>
        </p:nvSpPr>
        <p:spPr>
          <a:xfrm>
            <a:off x="8509696" y="2138066"/>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14" action="ppaction://hlinksldjump"/>
              </a:rPr>
              <a:t>Signaling</a:t>
            </a:r>
            <a:endParaRPr lang="en-US" b="1" dirty="0">
              <a:solidFill>
                <a:srgbClr val="0000FF"/>
              </a:solidFill>
            </a:endParaRPr>
          </a:p>
        </p:txBody>
      </p:sp>
      <p:sp>
        <p:nvSpPr>
          <p:cNvPr id="30" name="Rounded Rectangle 29"/>
          <p:cNvSpPr/>
          <p:nvPr/>
        </p:nvSpPr>
        <p:spPr>
          <a:xfrm>
            <a:off x="8509696" y="2773549"/>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15" action="ppaction://hlinksldjump"/>
              </a:rPr>
              <a:t>School Bus Safety</a:t>
            </a:r>
            <a:endParaRPr lang="en-US" b="1" dirty="0">
              <a:solidFill>
                <a:srgbClr val="0000FF"/>
              </a:solidFill>
            </a:endParaRPr>
          </a:p>
        </p:txBody>
      </p:sp>
      <p:sp>
        <p:nvSpPr>
          <p:cNvPr id="32" name="Rounded Rectangle 31"/>
          <p:cNvSpPr/>
          <p:nvPr/>
        </p:nvSpPr>
        <p:spPr>
          <a:xfrm>
            <a:off x="8509696" y="3419191"/>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16" action="ppaction://hlinksldjump"/>
              </a:rPr>
              <a:t>Hill Parking</a:t>
            </a:r>
            <a:endParaRPr lang="en-US" b="1" dirty="0">
              <a:solidFill>
                <a:srgbClr val="0000FF"/>
              </a:solidFill>
            </a:endParaRPr>
          </a:p>
        </p:txBody>
      </p:sp>
      <p:sp>
        <p:nvSpPr>
          <p:cNvPr id="33" name="Rounded Rectangle 32"/>
          <p:cNvSpPr/>
          <p:nvPr/>
        </p:nvSpPr>
        <p:spPr>
          <a:xfrm>
            <a:off x="8509696" y="4090823"/>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17" action="ppaction://hlinksldjump"/>
              </a:rPr>
              <a:t>Prohibited </a:t>
            </a:r>
            <a:r>
              <a:rPr lang="en-US" b="1" dirty="0">
                <a:solidFill>
                  <a:srgbClr val="0000FF"/>
                </a:solidFill>
                <a:hlinkClick r:id="rId17" action="ppaction://hlinksldjump"/>
              </a:rPr>
              <a:t>Parking </a:t>
            </a:r>
            <a:endParaRPr lang="en-US" b="1" dirty="0">
              <a:solidFill>
                <a:srgbClr val="0000FF"/>
              </a:solidFill>
            </a:endParaRPr>
          </a:p>
        </p:txBody>
      </p:sp>
      <p:sp>
        <p:nvSpPr>
          <p:cNvPr id="36" name="Rounded Rectangle 35"/>
          <p:cNvSpPr/>
          <p:nvPr/>
        </p:nvSpPr>
        <p:spPr>
          <a:xfrm>
            <a:off x="3385176" y="2731377"/>
            <a:ext cx="233272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18" action="ppaction://hlinksldjump"/>
              </a:rPr>
              <a:t>Emergency Vehicles</a:t>
            </a:r>
            <a:endParaRPr lang="en-US" b="1" dirty="0">
              <a:solidFill>
                <a:srgbClr val="0000FF"/>
              </a:solidFill>
            </a:endParaRPr>
          </a:p>
        </p:txBody>
      </p:sp>
      <p:sp>
        <p:nvSpPr>
          <p:cNvPr id="37" name="Rounded Rectangle 36"/>
          <p:cNvSpPr/>
          <p:nvPr/>
        </p:nvSpPr>
        <p:spPr>
          <a:xfrm>
            <a:off x="3385176" y="3303341"/>
            <a:ext cx="233272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19" action="ppaction://hlinksldjump"/>
              </a:rPr>
              <a:t>Funeral Procession</a:t>
            </a:r>
            <a:endParaRPr lang="en-US" b="1" dirty="0">
              <a:solidFill>
                <a:srgbClr val="0000FF"/>
              </a:solidFill>
            </a:endParaRPr>
          </a:p>
        </p:txBody>
      </p:sp>
      <p:sp>
        <p:nvSpPr>
          <p:cNvPr id="39" name="Rounded Rectangle 38"/>
          <p:cNvSpPr/>
          <p:nvPr/>
        </p:nvSpPr>
        <p:spPr>
          <a:xfrm>
            <a:off x="3385176" y="3937103"/>
            <a:ext cx="233272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20" action="ppaction://hlinksldjump"/>
              </a:rPr>
              <a:t>Traffic Stop</a:t>
            </a:r>
            <a:endParaRPr lang="en-US" b="1" dirty="0">
              <a:solidFill>
                <a:srgbClr val="0000FF"/>
              </a:solidFill>
            </a:endParaRPr>
          </a:p>
        </p:txBody>
      </p:sp>
      <p:sp>
        <p:nvSpPr>
          <p:cNvPr id="40" name="Rounded Rectangle 39"/>
          <p:cNvSpPr/>
          <p:nvPr/>
        </p:nvSpPr>
        <p:spPr>
          <a:xfrm>
            <a:off x="3385176" y="4542809"/>
            <a:ext cx="233272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20" action="ppaction://hlinksldjump"/>
              </a:rPr>
              <a:t>Right of Way</a:t>
            </a:r>
            <a:endParaRPr lang="en-US" b="1" dirty="0">
              <a:solidFill>
                <a:srgbClr val="0000FF"/>
              </a:solidFill>
            </a:endParaRPr>
          </a:p>
        </p:txBody>
      </p:sp>
      <p:sp>
        <p:nvSpPr>
          <p:cNvPr id="41" name="Rounded Rectangle 40"/>
          <p:cNvSpPr/>
          <p:nvPr/>
        </p:nvSpPr>
        <p:spPr>
          <a:xfrm>
            <a:off x="3385176" y="5148515"/>
            <a:ext cx="233272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21" action="ppaction://hlinksldjump"/>
              </a:rPr>
              <a:t>Pedestrian</a:t>
            </a:r>
            <a:endParaRPr lang="en-US" b="1" dirty="0">
              <a:solidFill>
                <a:srgbClr val="0000FF"/>
              </a:solidFill>
            </a:endParaRPr>
          </a:p>
        </p:txBody>
      </p:sp>
    </p:spTree>
    <p:extLst>
      <p:ext uri="{BB962C8B-B14F-4D97-AF65-F5344CB8AC3E}">
        <p14:creationId xmlns:p14="http://schemas.microsoft.com/office/powerpoint/2010/main" val="1274570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22" name="arrow.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91174" y="1271506"/>
            <a:ext cx="6597749" cy="4401205"/>
          </a:xfrm>
          <a:prstGeom prst="rect">
            <a:avLst/>
          </a:prstGeom>
        </p:spPr>
        <p:txBody>
          <a:bodyPr wrap="square">
            <a:spAutoFit/>
          </a:bodyPr>
          <a:lstStyle/>
          <a:p>
            <a:pPr lvl="0" algn="ctr"/>
            <a:r>
              <a:rPr lang="en-US" sz="2800" dirty="0">
                <a:solidFill>
                  <a:schemeClr val="dk1"/>
                </a:solidFill>
                <a:ea typeface="Calibri"/>
                <a:cs typeface="Calibri"/>
                <a:sym typeface="Calibri"/>
              </a:rPr>
              <a:t>Drivers in Illinois are required to leave a “buffer zone” between their car and </a:t>
            </a:r>
            <a:r>
              <a:rPr lang="en-US" sz="2800" b="1" i="1" dirty="0">
                <a:solidFill>
                  <a:schemeClr val="dk1"/>
                </a:solidFill>
                <a:ea typeface="Calibri"/>
                <a:cs typeface="Calibri"/>
                <a:sym typeface="Calibri"/>
              </a:rPr>
              <a:t>any </a:t>
            </a:r>
            <a:r>
              <a:rPr lang="en-US" sz="2800" dirty="0">
                <a:solidFill>
                  <a:schemeClr val="dk1"/>
                </a:solidFill>
                <a:ea typeface="Calibri"/>
                <a:cs typeface="Calibri"/>
                <a:sym typeface="Calibri"/>
              </a:rPr>
              <a:t>vehicle on the shoulder that is displaying flashing lights</a:t>
            </a:r>
            <a:r>
              <a:rPr lang="en-US" sz="2800" dirty="0"/>
              <a:t>.  This includes</a:t>
            </a:r>
            <a:r>
              <a:rPr lang="en-US" sz="2800" dirty="0">
                <a:solidFill>
                  <a:schemeClr val="dk1"/>
                </a:solidFill>
                <a:ea typeface="Calibri"/>
                <a:cs typeface="Calibri"/>
                <a:sym typeface="Calibri"/>
              </a:rPr>
              <a:t> cars on the shoulder displaying hazard flashers as well as other vehicles with flashing lights, including tow trucks, police and fire vehicles, motorist assistance vehicles, and highway maintenance vehicles. </a:t>
            </a:r>
          </a:p>
          <a:p>
            <a:pPr algn="ct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5366" y="1426250"/>
            <a:ext cx="4262511" cy="3812344"/>
          </a:xfrm>
          <a:prstGeom prst="rect">
            <a:avLst/>
          </a:prstGeom>
          <a:effectLst>
            <a:softEdge rad="317500"/>
          </a:effectLst>
        </p:spPr>
      </p:pic>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78509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3" y="940525"/>
            <a:ext cx="5176024" cy="5122649"/>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5781822" y="2723612"/>
            <a:ext cx="6049107"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pPr algn="ctr"/>
            <a:r>
              <a:rPr lang="en-US" sz="4000" cap="none" dirty="0">
                <a:solidFill>
                  <a:schemeClr val="dk1"/>
                </a:solidFill>
                <a:latin typeface="Calibri"/>
                <a:ea typeface="Calibri"/>
                <a:cs typeface="Calibri"/>
                <a:sym typeface="Calibri"/>
              </a:rPr>
              <a:t>Emergency Vehicles: Pull to the Right for Sirens and Lights</a:t>
            </a:r>
            <a:endParaRPr lang="en-IN" sz="40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637026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1341" y="1047810"/>
            <a:ext cx="9880209" cy="3046988"/>
          </a:xfrm>
          <a:prstGeom prst="rect">
            <a:avLst/>
          </a:prstGeom>
        </p:spPr>
        <p:txBody>
          <a:bodyPr wrap="square">
            <a:spAutoFit/>
          </a:bodyPr>
          <a:lstStyle/>
          <a:p>
            <a:pPr lvl="0"/>
            <a:r>
              <a:rPr lang="en-US" sz="3200" dirty="0" smtClean="0">
                <a:solidFill>
                  <a:srgbClr val="000000"/>
                </a:solidFill>
                <a:latin typeface="Open Sans"/>
                <a:ea typeface="Open Sans"/>
                <a:cs typeface="Open Sans"/>
                <a:sym typeface="Open Sans"/>
              </a:rPr>
              <a:t>When being approached by an emergency vehicle using audible and visual signals (lights and/or sirens), Illinois law requires motorists to immediately pull to the right side of the road and allow the emergency vehicle to pass. </a:t>
            </a:r>
            <a:endParaRPr lang="en-US" sz="3200" dirty="0" smtClean="0">
              <a:solidFill>
                <a:schemeClr val="dk1"/>
              </a:solidFill>
              <a:ea typeface="Calibri"/>
              <a:cs typeface="Calibri"/>
              <a:sym typeface="Calibri"/>
            </a:endParaRPr>
          </a:p>
          <a:p>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1167" y="2999226"/>
            <a:ext cx="5238857" cy="3647759"/>
          </a:xfrm>
          <a:prstGeom prst="rect">
            <a:avLst/>
          </a:prstGeom>
          <a:effectLst>
            <a:softEdge rad="317500"/>
          </a:effectLst>
        </p:spPr>
      </p:pic>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336847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7440" y="1377237"/>
            <a:ext cx="8961120" cy="2224712"/>
          </a:xfrm>
          <a:prstGeom prst="rect">
            <a:avLst/>
          </a:prstGeom>
        </p:spPr>
        <p:txBody>
          <a:bodyPr wrap="square">
            <a:spAutoFit/>
          </a:bodyPr>
          <a:lstStyle/>
          <a:p>
            <a:pPr lvl="0">
              <a:lnSpc>
                <a:spcPct val="95000"/>
              </a:lnSpc>
              <a:buClr>
                <a:srgbClr val="000000"/>
              </a:buClr>
              <a:buSzPts val="2325"/>
            </a:pPr>
            <a:r>
              <a:rPr lang="en-US" sz="2400" dirty="0">
                <a:solidFill>
                  <a:srgbClr val="000000"/>
                </a:solidFill>
                <a:latin typeface="Open Sans"/>
                <a:ea typeface="Open Sans"/>
                <a:cs typeface="Open Sans"/>
                <a:sym typeface="Open Sans"/>
              </a:rPr>
              <a:t>In some cases a complete stop may be necessary to allow the emergency vehicle to pass. If stopped at an intersection with two-way traffic, remain stopped until the emergency vehicle passes.</a:t>
            </a:r>
            <a:endParaRPr lang="en-US" sz="2400" dirty="0">
              <a:solidFill>
                <a:srgbClr val="000000"/>
              </a:solidFill>
              <a:ea typeface="Calibri"/>
              <a:cs typeface="Calibri"/>
              <a:sym typeface="Calibri"/>
            </a:endParaRPr>
          </a:p>
          <a:p>
            <a:pPr marL="342900" lvl="0" indent="-185420">
              <a:lnSpc>
                <a:spcPct val="80000"/>
              </a:lnSpc>
              <a:spcBef>
                <a:spcPts val="496"/>
              </a:spcBef>
              <a:buClr>
                <a:schemeClr val="dk1"/>
              </a:buClr>
              <a:buSzPts val="2480"/>
            </a:pPr>
            <a:endParaRPr lang="en-US" sz="2400" dirty="0">
              <a:solidFill>
                <a:schemeClr val="dk1"/>
              </a:solidFill>
              <a:ea typeface="Calibri"/>
              <a:cs typeface="Calibri"/>
              <a:sym typeface="Calibri"/>
            </a:endParaRPr>
          </a:p>
          <a:p>
            <a:pPr algn="ctr"/>
            <a:endParaRPr lang="en-US" sz="2400" dirty="0"/>
          </a:p>
        </p:txBody>
      </p:sp>
      <p:pic>
        <p:nvPicPr>
          <p:cNvPr id="4" name="Picture 3"/>
          <p:cNvPicPr>
            <a:picLocks noChangeAspect="1"/>
          </p:cNvPicPr>
          <p:nvPr/>
        </p:nvPicPr>
        <p:blipFill>
          <a:blip r:embed="rId4"/>
          <a:stretch>
            <a:fillRect/>
          </a:stretch>
        </p:blipFill>
        <p:spPr>
          <a:xfrm>
            <a:off x="3625473" y="3475340"/>
            <a:ext cx="5560034" cy="2145978"/>
          </a:xfrm>
          <a:prstGeom prst="rect">
            <a:avLst/>
          </a:prstGeom>
          <a:effectLst>
            <a:softEdge rad="317500"/>
          </a:effectLst>
        </p:spPr>
      </p:pic>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283329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2C50832-0B36-43C5-98EC-4CD165D78718}"/>
              </a:ext>
            </a:extLst>
          </p:cNvPr>
          <p:cNvSpPr txBox="1">
            <a:spLocks/>
          </p:cNvSpPr>
          <p:nvPr/>
        </p:nvSpPr>
        <p:spPr>
          <a:xfrm>
            <a:off x="5730240" y="2059955"/>
            <a:ext cx="6049107"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pPr algn="ctr"/>
            <a:r>
              <a:rPr lang="en-US" sz="4000" cap="none" dirty="0">
                <a:solidFill>
                  <a:schemeClr val="dk1"/>
                </a:solidFill>
                <a:latin typeface="Calibri"/>
                <a:ea typeface="Calibri"/>
                <a:cs typeface="Calibri"/>
                <a:sym typeface="Calibri"/>
              </a:rPr>
              <a:t>Funeral Procession Safety</a:t>
            </a:r>
            <a:endParaRPr lang="en-IN" sz="40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2" name="Rectangle 1"/>
          <p:cNvSpPr/>
          <p:nvPr/>
        </p:nvSpPr>
        <p:spPr>
          <a:xfrm>
            <a:off x="5522495" y="4031849"/>
            <a:ext cx="6621194" cy="2031325"/>
          </a:xfrm>
          <a:prstGeom prst="rect">
            <a:avLst/>
          </a:prstGeom>
        </p:spPr>
        <p:txBody>
          <a:bodyPr wrap="square">
            <a:spAutoFit/>
          </a:bodyPr>
          <a:lstStyle/>
          <a:p>
            <a:pPr algn="just"/>
            <a:endParaRPr lang="en-US" dirty="0"/>
          </a:p>
          <a:p>
            <a:pPr algn="just"/>
            <a:r>
              <a:rPr lang="en-US" dirty="0"/>
              <a:t>Motorists must NOT drive between vehicles in an organized funeral procession, except when required to do so by a law enforcement officer; must NOT join a funeral procession for the purpose of securing the right-of-way; or attempt to pass any vehicle in an organized funeral procession, except where a passing lane has been specifically provided.</a:t>
            </a:r>
          </a:p>
        </p:txBody>
      </p:sp>
      <p:sp>
        <p:nvSpPr>
          <p:cNvPr id="3" name="Rectangle 2"/>
          <p:cNvSpPr/>
          <p:nvPr/>
        </p:nvSpPr>
        <p:spPr>
          <a:xfrm>
            <a:off x="5886837" y="3385518"/>
            <a:ext cx="6096000" cy="646331"/>
          </a:xfrm>
          <a:prstGeom prst="rect">
            <a:avLst/>
          </a:prstGeom>
        </p:spPr>
        <p:txBody>
          <a:bodyPr>
            <a:spAutoFit/>
          </a:bodyPr>
          <a:lstStyle/>
          <a:p>
            <a:pPr algn="ctr"/>
            <a:r>
              <a:rPr lang="en-US" dirty="0"/>
              <a:t>Motorists encountering a funeral procession must yield the right-of-way to all vehicles in the procession. </a:t>
            </a:r>
          </a:p>
        </p:txBody>
      </p:sp>
      <p:pic>
        <p:nvPicPr>
          <p:cNvPr id="7" name="Picture Placeholder 6"/>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6600" r="16600"/>
          <a:stretch>
            <a:fillRect/>
          </a:stretch>
        </p:blipFill>
        <p:spPr>
          <a:effectLst>
            <a:softEdge rad="317500"/>
          </a:effectLst>
        </p:spPr>
      </p:pic>
      <p:sp>
        <p:nvSpPr>
          <p:cNvPr id="6" name="Striped Right Arrow 5"/>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713553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3" y="1111348"/>
            <a:ext cx="5176024" cy="5092504"/>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5781822" y="2723612"/>
            <a:ext cx="6049107"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pPr algn="ctr"/>
            <a:r>
              <a:rPr lang="en-US" sz="4000" dirty="0">
                <a:solidFill>
                  <a:schemeClr val="tx1"/>
                </a:solidFill>
              </a:rPr>
              <a:t>Traffic Stop Safety</a:t>
            </a:r>
            <a:endParaRPr lang="en-IN" sz="40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219043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5464" y="744191"/>
            <a:ext cx="10086536" cy="6269409"/>
          </a:xfrm>
          <a:prstGeom prst="rect">
            <a:avLst/>
          </a:prstGeom>
        </p:spPr>
        <p:txBody>
          <a:bodyPr wrap="square">
            <a:spAutoFit/>
          </a:bodyPr>
          <a:lstStyle/>
          <a:p>
            <a:pPr lvl="0" algn="ctr">
              <a:spcBef>
                <a:spcPts val="640"/>
              </a:spcBef>
            </a:pPr>
            <a:r>
              <a:rPr lang="en-US" sz="3200" b="1" dirty="0"/>
              <a:t>When stopped by a police officer or state </a:t>
            </a:r>
            <a:r>
              <a:rPr lang="en-US" sz="3200" b="1" dirty="0" smtClean="0"/>
              <a:t>trooper:</a:t>
            </a:r>
            <a:endParaRPr lang="en-US" sz="3200" b="1" dirty="0"/>
          </a:p>
          <a:p>
            <a:pPr marL="457200" lvl="0" indent="-317500">
              <a:spcBef>
                <a:spcPts val="640"/>
              </a:spcBef>
              <a:buSzPts val="1400"/>
              <a:buFont typeface="Wingdings" panose="05000000000000000000" pitchFamily="2" charset="2"/>
              <a:buChar char="§"/>
            </a:pPr>
            <a:r>
              <a:rPr lang="en-US" dirty="0" smtClean="0"/>
              <a:t>slow </a:t>
            </a:r>
            <a:r>
              <a:rPr lang="en-US" dirty="0"/>
              <a:t>down, activate your right turn signal, pull to the right side of the road, and stop as soon as possible when you see a police vehicle’s flashing lights in your rear-view mirror.  </a:t>
            </a:r>
          </a:p>
          <a:p>
            <a:pPr marL="457200" lvl="0" indent="-317500">
              <a:buSzPts val="1400"/>
              <a:buFont typeface="Wingdings" panose="05000000000000000000" pitchFamily="2" charset="2"/>
              <a:buChar char="§"/>
            </a:pPr>
            <a:r>
              <a:rPr lang="en-US" dirty="0"/>
              <a:t>If the police officer follows your car specifically, you can assume that the officer has initiated a traffic stop.  </a:t>
            </a:r>
          </a:p>
          <a:p>
            <a:pPr marL="457200" lvl="0" indent="-317500">
              <a:spcBef>
                <a:spcPts val="640"/>
              </a:spcBef>
              <a:buSzPts val="1400"/>
              <a:buFont typeface="Wingdings" panose="05000000000000000000" pitchFamily="2" charset="2"/>
              <a:buChar char="§"/>
            </a:pPr>
            <a:r>
              <a:rPr lang="en-US" dirty="0"/>
              <a:t>Activate your hazard flashers as you look for a safe location to stop your car. </a:t>
            </a:r>
          </a:p>
          <a:p>
            <a:pPr marL="457200" lvl="0" indent="-317500">
              <a:lnSpc>
                <a:spcPct val="95000"/>
              </a:lnSpc>
              <a:buSzPts val="1400"/>
              <a:buFont typeface="Wingdings" panose="05000000000000000000" pitchFamily="2" charset="2"/>
              <a:buChar char="§"/>
            </a:pPr>
            <a:r>
              <a:rPr lang="en-US" dirty="0"/>
              <a:t>If you cannot find a safe location to immediately pull over due to construction work, closed shoulders, or other obstructions, drive slowly until a safe location is available.  Remember that the officer expects you to pull over as soon as it is safe to do so.</a:t>
            </a:r>
          </a:p>
          <a:p>
            <a:pPr marL="457200" lvl="0" indent="-317500">
              <a:buSzPts val="1400"/>
              <a:buFont typeface="Wingdings" panose="05000000000000000000" pitchFamily="2" charset="2"/>
              <a:buChar char="§"/>
            </a:pPr>
            <a:r>
              <a:rPr lang="en-US" dirty="0"/>
              <a:t>Place your gear selector in Park if you are driving an automatic transmission vehicle.</a:t>
            </a:r>
          </a:p>
          <a:p>
            <a:pPr marL="457200" lvl="0" indent="-317500">
              <a:spcBef>
                <a:spcPts val="640"/>
              </a:spcBef>
              <a:buSzPts val="1400"/>
              <a:buFont typeface="Wingdings" panose="05000000000000000000" pitchFamily="2" charset="2"/>
              <a:buChar char="§"/>
            </a:pPr>
            <a:r>
              <a:rPr lang="en-US" dirty="0"/>
              <a:t>If you are driving a manual transmission vehicle, place the transmission in Neutral and set the parking brake. </a:t>
            </a:r>
          </a:p>
          <a:p>
            <a:pPr marL="457200" lvl="0" indent="-304800">
              <a:buSzPts val="1200"/>
              <a:buFont typeface="Wingdings" panose="05000000000000000000" pitchFamily="2" charset="2"/>
              <a:buChar char="§"/>
            </a:pPr>
            <a:r>
              <a:rPr lang="en-US" dirty="0"/>
              <a:t>Turn off the radio/sound system so that you can focus your full attention on the officer.</a:t>
            </a:r>
          </a:p>
          <a:p>
            <a:pPr marL="457200" lvl="0" indent="-304800">
              <a:spcBef>
                <a:spcPts val="640"/>
              </a:spcBef>
              <a:buSzPts val="1200"/>
              <a:buFont typeface="Wingdings" panose="05000000000000000000" pitchFamily="2" charset="2"/>
              <a:buChar char="§"/>
            </a:pPr>
            <a:r>
              <a:rPr lang="en-US" dirty="0"/>
              <a:t>Conclude any cell phone call before the officer reaches your vehicle.  </a:t>
            </a:r>
          </a:p>
          <a:p>
            <a:pPr marL="457200" lvl="0" indent="-304800">
              <a:spcBef>
                <a:spcPts val="640"/>
              </a:spcBef>
              <a:buSzPts val="1200"/>
              <a:buFont typeface="Wingdings" panose="05000000000000000000" pitchFamily="2" charset="2"/>
              <a:buChar char="§"/>
            </a:pPr>
            <a:r>
              <a:rPr lang="en-US" dirty="0"/>
              <a:t>Eliminating audio distractions demonstrates that you are ready to listen to the police officer’s directions and that you respect his or role as a law enforcement officer. </a:t>
            </a:r>
          </a:p>
          <a:p>
            <a:pPr marL="457200" lvl="0" indent="-317500">
              <a:lnSpc>
                <a:spcPct val="95000"/>
              </a:lnSpc>
              <a:buSzPts val="1400"/>
              <a:buFont typeface="Wingdings" panose="05000000000000000000" pitchFamily="2" charset="2"/>
              <a:buChar char="§"/>
            </a:pPr>
            <a:r>
              <a:rPr lang="en-US" dirty="0"/>
              <a:t>As you wait for the officer to approach your vehicle, lower your window.  </a:t>
            </a:r>
          </a:p>
          <a:p>
            <a:pPr marL="742950" lvl="0" indent="-285750">
              <a:buFont typeface="Wingdings" panose="05000000000000000000" pitchFamily="2" charset="2"/>
              <a:buChar char="v"/>
            </a:pPr>
            <a:endParaRPr lang="en-US" sz="2000" dirty="0"/>
          </a:p>
          <a:p>
            <a:pPr marL="742950" lvl="0" indent="-285750">
              <a:buFont typeface="Wingdings" panose="05000000000000000000" pitchFamily="2" charset="2"/>
              <a:buChar char="v"/>
            </a:pPr>
            <a:endParaRPr lang="en-US" sz="2000" dirty="0"/>
          </a:p>
          <a:p>
            <a:pPr marL="285750" indent="-285750" algn="ctr">
              <a:buFont typeface="Wingdings" panose="05000000000000000000" pitchFamily="2" charset="2"/>
              <a:buChar char="v"/>
            </a:pPr>
            <a:endParaRPr lang="en-US" sz="2000" dirty="0"/>
          </a:p>
        </p:txBody>
      </p:sp>
      <p:sp>
        <p:nvSpPr>
          <p:cNvPr id="3" name="Striped Right Arrow 2"/>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748151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7951" y="834746"/>
            <a:ext cx="9917722" cy="4801314"/>
          </a:xfrm>
          <a:prstGeom prst="rect">
            <a:avLst/>
          </a:prstGeom>
        </p:spPr>
        <p:txBody>
          <a:bodyPr wrap="square">
            <a:spAutoFit/>
          </a:bodyPr>
          <a:lstStyle/>
          <a:p>
            <a:pPr marL="285750" indent="-285750">
              <a:buFont typeface="Wingdings" panose="05000000000000000000" pitchFamily="2" charset="2"/>
              <a:buChar char="§"/>
            </a:pPr>
            <a:r>
              <a:rPr lang="en-US" dirty="0"/>
              <a:t>Do not reach for your driver’s license, insurance card, or registration card until the police officer reaches your vehicle and asks you to present a specific document.  The officer might think that you are reaching for a concealed weapon or are attempting to hide illegal items. </a:t>
            </a:r>
          </a:p>
          <a:p>
            <a:pPr marL="285750" indent="-285750">
              <a:buFont typeface="Wingdings" panose="05000000000000000000" pitchFamily="2" charset="2"/>
              <a:buChar char="§"/>
            </a:pPr>
            <a:r>
              <a:rPr lang="en-US" dirty="0"/>
              <a:t>After lowering your window, turn your ignition to the “Off” position and place the keys on the dashboard. </a:t>
            </a:r>
          </a:p>
          <a:p>
            <a:pPr marL="285750" indent="-285750">
              <a:buFont typeface="Wingdings" panose="05000000000000000000" pitchFamily="2" charset="2"/>
              <a:buChar char="§"/>
            </a:pPr>
            <a:r>
              <a:rPr lang="en-US" dirty="0"/>
              <a:t>Keep your hands on the steering wheel, and ask your passengers to keep their hands visible, as well.  Keeping your hands visible shows the officer that you are not attempting to reach for a weapon or other item. </a:t>
            </a:r>
          </a:p>
          <a:p>
            <a:pPr marL="285750" indent="-285750">
              <a:buFont typeface="Wingdings" panose="05000000000000000000" pitchFamily="2" charset="2"/>
              <a:buChar char="§"/>
            </a:pPr>
            <a:r>
              <a:rPr lang="en-US" dirty="0"/>
              <a:t>If your car has an interior light, such as a dome light, turn on the light to increase the level of illumination inside the vehicle if you are stopped at night.  In dark conditions, officers will shine their patrol car’s spotlights toward your car so that they can see inside the vehicle for their protection.</a:t>
            </a:r>
          </a:p>
          <a:p>
            <a:pPr marL="285750" indent="-285750">
              <a:buFont typeface="Wingdings" panose="05000000000000000000" pitchFamily="2" charset="2"/>
              <a:buChar char="§"/>
            </a:pPr>
            <a:r>
              <a:rPr lang="en-US" dirty="0"/>
              <a:t>If your car has an interior light, such as a dome light, turn on the light to increase the level of illumination inside the vehicle if you are stopped at night.  In dark conditions, officers will shine their patrol car’s spotlights toward your car so that they can see inside the vehicle for their protection.</a:t>
            </a:r>
          </a:p>
          <a:p>
            <a:pPr marL="285750" indent="-285750">
              <a:buFont typeface="Wingdings" panose="05000000000000000000" pitchFamily="2" charset="2"/>
              <a:buChar char="§"/>
            </a:pPr>
            <a:r>
              <a:rPr lang="en-US" dirty="0"/>
              <a:t>Do not step out of the vehicle unless the officer instructs you to do so.  This step is necessary to protect  the officer’s safety.  Getting out of the vehicle can be perceived as aggressive behavior and a threat to the officer’s safety.  </a:t>
            </a:r>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573351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39305" y="703385"/>
            <a:ext cx="5323870" cy="5299599"/>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5528602" y="2793951"/>
            <a:ext cx="4628271"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pPr algn="ctr"/>
            <a:r>
              <a:rPr lang="en-US" sz="4800" cap="none" dirty="0">
                <a:solidFill>
                  <a:schemeClr val="dk1"/>
                </a:solidFill>
                <a:latin typeface="Calibri"/>
                <a:ea typeface="Calibri"/>
                <a:cs typeface="Calibri"/>
                <a:sym typeface="Calibri"/>
              </a:rPr>
              <a:t>Right-of-Way</a:t>
            </a:r>
            <a:endParaRPr lang="en-IN" sz="48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782378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5810" y="1569276"/>
            <a:ext cx="10400714" cy="3293209"/>
          </a:xfrm>
          <a:prstGeom prst="rect">
            <a:avLst/>
          </a:prstGeom>
        </p:spPr>
        <p:txBody>
          <a:bodyPr wrap="square">
            <a:spAutoFit/>
          </a:bodyPr>
          <a:lstStyle/>
          <a:p>
            <a:pPr algn="ctr"/>
            <a:r>
              <a:rPr lang="en-US" sz="3200" b="1" dirty="0"/>
              <a:t>Right-of-way laws help keep order on the roads.  A driver must yield the right-of-way to other drivers or pedestrians</a:t>
            </a:r>
            <a:r>
              <a:rPr lang="en-US" sz="3200" b="1" dirty="0" smtClean="0"/>
              <a:t>:</a:t>
            </a:r>
          </a:p>
          <a:p>
            <a:endParaRPr lang="en-US" sz="2400" dirty="0"/>
          </a:p>
          <a:p>
            <a:pPr marL="285750" indent="-285750">
              <a:buFont typeface="Wingdings" panose="05000000000000000000" pitchFamily="2" charset="2"/>
              <a:buChar char="§"/>
            </a:pPr>
            <a:r>
              <a:rPr lang="en-US" sz="2400" dirty="0"/>
              <a:t>When making a right turn on a red light after a complete stop.</a:t>
            </a:r>
          </a:p>
          <a:p>
            <a:pPr marL="285750" indent="-285750">
              <a:buFont typeface="Wingdings" panose="05000000000000000000" pitchFamily="2" charset="2"/>
              <a:buChar char="§"/>
            </a:pPr>
            <a:r>
              <a:rPr lang="en-US" sz="2400" dirty="0"/>
              <a:t>After coming to a complete stop at an intersection where there is a stop sign or flashing red signal. If there is no stop line, stop before the crosswalk. If there is no crosswalk or stop line, stop at a place where all approaching traffic can be seen.</a:t>
            </a:r>
          </a:p>
        </p:txBody>
      </p:sp>
      <p:sp>
        <p:nvSpPr>
          <p:cNvPr id="3" name="Striped Right Arrow 2"/>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330998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697279" y="-189213"/>
            <a:ext cx="10515600" cy="951577"/>
          </a:xfrm>
        </p:spPr>
        <p:txBody>
          <a:bodyPr/>
          <a:lstStyle/>
          <a:p>
            <a:r>
              <a:rPr lang="en-IN" dirty="0" smtClean="0"/>
              <a:t>Introduction</a:t>
            </a:r>
            <a:endParaRPr lang="en-IN" dirty="0"/>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365760" y="1134140"/>
            <a:ext cx="10981690" cy="764460"/>
          </a:xfrm>
        </p:spPr>
        <p:txBody>
          <a:bodyPr/>
          <a:lstStyle/>
          <a:p>
            <a:pPr marL="342900" lvl="0">
              <a:spcBef>
                <a:spcPts val="0"/>
              </a:spcBef>
              <a:buClr>
                <a:schemeClr val="dk1"/>
              </a:buClr>
              <a:buSzPts val="1100"/>
            </a:pPr>
            <a:r>
              <a:rPr lang="en-US" sz="2000" dirty="0"/>
              <a:t>To navigate through the presentation, click the forward and back arrows on the screen. </a:t>
            </a:r>
            <a:endParaRPr lang="en-US" sz="2000" dirty="0" smtClean="0"/>
          </a:p>
          <a:p>
            <a:pPr marL="342900" lvl="0">
              <a:spcBef>
                <a:spcPts val="0"/>
              </a:spcBef>
              <a:buClr>
                <a:schemeClr val="dk1"/>
              </a:buClr>
              <a:buSzPts val="1100"/>
            </a:pPr>
            <a:endParaRPr lang="en-US" sz="2000" dirty="0"/>
          </a:p>
          <a:p>
            <a:pPr marL="342900" lvl="0">
              <a:spcBef>
                <a:spcPts val="592"/>
              </a:spcBef>
              <a:buClr>
                <a:schemeClr val="dk1"/>
              </a:buClr>
              <a:buSzPts val="1100"/>
            </a:pPr>
            <a:r>
              <a:rPr lang="en-US" sz="2000" dirty="0"/>
              <a:t>We’re confident that you’ll find our Online Knowledge Preparation Exam efficient and effective mean. </a:t>
            </a:r>
          </a:p>
          <a:p>
            <a:endParaRPr lang="en-IN" sz="2000" dirty="0"/>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IN" smtClean="0"/>
              <a:pPr/>
              <a:t>4</a:t>
            </a:fld>
            <a:endParaRPr lang="en-IN" dirty="0"/>
          </a:p>
        </p:txBody>
      </p:sp>
      <p:pic>
        <p:nvPicPr>
          <p:cNvPr id="6" name="Picture Placeholder 5"/>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2993041" y="2497457"/>
            <a:ext cx="6206400" cy="4133462"/>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6979" y="5200590"/>
            <a:ext cx="1255149" cy="125514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0853" y="5111363"/>
            <a:ext cx="1344376" cy="1344376"/>
          </a:xfrm>
          <a:prstGeom prst="rect">
            <a:avLst/>
          </a:prstGeom>
        </p:spPr>
      </p:pic>
    </p:spTree>
    <p:extLst>
      <p:ext uri="{BB962C8B-B14F-4D97-AF65-F5344CB8AC3E}">
        <p14:creationId xmlns:p14="http://schemas.microsoft.com/office/powerpoint/2010/main" val="3187533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7914576" y="1488373"/>
            <a:ext cx="4277424" cy="3805537"/>
          </a:xfrm>
          <a:prstGeom prst="rect">
            <a:avLst/>
          </a:prstGeom>
          <a:effectLst>
            <a:softEdge rad="317500"/>
          </a:effectLst>
        </p:spPr>
      </p:pic>
      <p:sp>
        <p:nvSpPr>
          <p:cNvPr id="4" name="Rectangle 3"/>
          <p:cNvSpPr/>
          <p:nvPr/>
        </p:nvSpPr>
        <p:spPr>
          <a:xfrm>
            <a:off x="1237957" y="1275018"/>
            <a:ext cx="6991644" cy="3600986"/>
          </a:xfrm>
          <a:prstGeom prst="rect">
            <a:avLst/>
          </a:prstGeom>
        </p:spPr>
        <p:txBody>
          <a:bodyPr wrap="square">
            <a:spAutoFit/>
          </a:bodyPr>
          <a:lstStyle/>
          <a:p>
            <a:pPr algn="ctr"/>
            <a:r>
              <a:rPr lang="en-US" sz="3600" b="1" dirty="0"/>
              <a:t>Who gets to go first when multiple cars are present at an intersection</a:t>
            </a:r>
            <a:r>
              <a:rPr lang="en-US" sz="3600" b="1" dirty="0" smtClean="0"/>
              <a:t>?</a:t>
            </a:r>
          </a:p>
          <a:p>
            <a:pPr algn="ctr"/>
            <a:endParaRPr lang="en-US" sz="3600" b="1" dirty="0"/>
          </a:p>
          <a:p>
            <a:pPr marL="285750" indent="-285750">
              <a:buFont typeface="Wingdings" panose="05000000000000000000" pitchFamily="2" charset="2"/>
              <a:buChar char="§"/>
            </a:pPr>
            <a:r>
              <a:rPr lang="en-US" sz="2000" dirty="0"/>
              <a:t>When more than one driver reaches a four-way stop intersection, the first driver to stop should be the first to go. </a:t>
            </a:r>
          </a:p>
          <a:p>
            <a:pPr marL="285750" indent="-285750">
              <a:buFont typeface="Wingdings" panose="05000000000000000000" pitchFamily="2" charset="2"/>
              <a:buChar char="§"/>
            </a:pPr>
            <a:r>
              <a:rPr lang="en-US" sz="2000" dirty="0"/>
              <a:t>When two vehicles on different roadways arrive at a four-way stop intersection at the same time, the vehicle on the left should yield to the vehicle on the right.</a:t>
            </a:r>
          </a:p>
          <a:p>
            <a:pPr marL="285750" indent="-285750">
              <a:buFont typeface="Wingdings" panose="05000000000000000000" pitchFamily="2" charset="2"/>
              <a:buChar char="§"/>
            </a:pPr>
            <a:endParaRPr lang="en-US" sz="2000"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038392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27298" y="447014"/>
            <a:ext cx="5453577" cy="6410986"/>
          </a:xfrm>
          <a:prstGeom prst="rect">
            <a:avLst/>
          </a:prstGeom>
        </p:spPr>
        <p:txBody>
          <a:bodyPr wrap="square">
            <a:spAutoFit/>
          </a:bodyPr>
          <a:lstStyle/>
          <a:p>
            <a:pPr marL="400050" lvl="0" indent="-342900" algn="just">
              <a:lnSpc>
                <a:spcPct val="115000"/>
              </a:lnSpc>
              <a:buClr>
                <a:srgbClr val="000000"/>
              </a:buClr>
              <a:buSzPts val="1800"/>
              <a:buFont typeface="Wingdings" panose="05000000000000000000" pitchFamily="2" charset="2"/>
              <a:buChar char="§"/>
            </a:pPr>
            <a:r>
              <a:rPr lang="en-US" sz="2400" dirty="0">
                <a:solidFill>
                  <a:srgbClr val="000000"/>
                </a:solidFill>
                <a:latin typeface="Open Sans"/>
                <a:ea typeface="Open Sans"/>
                <a:cs typeface="Open Sans"/>
                <a:sym typeface="Open Sans"/>
              </a:rPr>
              <a:t>When two vehicles on different roadways reach an </a:t>
            </a:r>
            <a:r>
              <a:rPr lang="en-US" sz="2400" b="1" dirty="0">
                <a:solidFill>
                  <a:srgbClr val="000000"/>
                </a:solidFill>
                <a:latin typeface="Open Sans"/>
                <a:ea typeface="Open Sans"/>
                <a:cs typeface="Open Sans"/>
                <a:sym typeface="Open Sans"/>
              </a:rPr>
              <a:t>uncontrolled intersection</a:t>
            </a:r>
            <a:r>
              <a:rPr lang="en-US" sz="2400" dirty="0">
                <a:solidFill>
                  <a:srgbClr val="000000"/>
                </a:solidFill>
                <a:latin typeface="Open Sans"/>
                <a:ea typeface="Open Sans"/>
                <a:cs typeface="Open Sans"/>
                <a:sym typeface="Open Sans"/>
              </a:rPr>
              <a:t> (no traffic signs) at the same time, </a:t>
            </a:r>
            <a:r>
              <a:rPr lang="en-US" sz="2400" b="1" dirty="0">
                <a:solidFill>
                  <a:srgbClr val="000000"/>
                </a:solidFill>
                <a:latin typeface="Open Sans"/>
                <a:ea typeface="Open Sans"/>
                <a:cs typeface="Open Sans"/>
                <a:sym typeface="Open Sans"/>
              </a:rPr>
              <a:t>the vehicle on the left should yield to the vehicle on the right.</a:t>
            </a:r>
          </a:p>
          <a:p>
            <a:pPr marL="400050" lvl="0" indent="-342900" algn="just">
              <a:buClr>
                <a:schemeClr val="dk1"/>
              </a:buClr>
              <a:buSzPts val="1800"/>
              <a:buFont typeface="Wingdings" panose="05000000000000000000" pitchFamily="2" charset="2"/>
              <a:buChar char="§"/>
            </a:pPr>
            <a:r>
              <a:rPr lang="en-US" sz="2400" dirty="0"/>
              <a:t>When two cars are stopped at an intersection with one driver signaling a left turn and the other car going straight ahead, the person who wants to turn left should wait for the person who is going straight to clear the intersection.  Once it is clear, the driver turning left is allowed to turn. </a:t>
            </a:r>
            <a:endParaRPr lang="en-US" sz="2400" b="1" dirty="0">
              <a:solidFill>
                <a:srgbClr val="000000"/>
              </a:solidFill>
              <a:latin typeface="Open Sans"/>
              <a:ea typeface="Open Sans"/>
              <a:cs typeface="Open Sans"/>
              <a:sym typeface="Open Sans"/>
            </a:endParaRPr>
          </a:p>
          <a:p>
            <a:pPr marL="342900" lvl="0" indent="-139700" algn="just">
              <a:spcBef>
                <a:spcPts val="640"/>
              </a:spcBef>
              <a:buClr>
                <a:schemeClr val="dk1"/>
              </a:buClr>
              <a:buSzPts val="3200"/>
            </a:pPr>
            <a:endParaRPr lang="en-US" sz="2400" dirty="0">
              <a:solidFill>
                <a:schemeClr val="dk1"/>
              </a:solidFill>
              <a:ea typeface="Calibri"/>
              <a:cs typeface="Calibri"/>
              <a:sym typeface="Calibri"/>
            </a:endParaRPr>
          </a:p>
          <a:p>
            <a:pPr marL="285750" indent="-285750" algn="just">
              <a:buFont typeface="Wingdings" panose="05000000000000000000" pitchFamily="2" charset="2"/>
              <a:buChar char="§"/>
            </a:pPr>
            <a:endParaRPr lang="en-US" sz="2400" dirty="0"/>
          </a:p>
        </p:txBody>
      </p:sp>
      <p:pic>
        <p:nvPicPr>
          <p:cNvPr id="2" name="Picture 1"/>
          <p:cNvPicPr>
            <a:picLocks noChangeAspect="1"/>
          </p:cNvPicPr>
          <p:nvPr/>
        </p:nvPicPr>
        <p:blipFill>
          <a:blip r:embed="rId4"/>
          <a:stretch>
            <a:fillRect/>
          </a:stretch>
        </p:blipFill>
        <p:spPr>
          <a:xfrm>
            <a:off x="1246448" y="1408776"/>
            <a:ext cx="4980850" cy="3697795"/>
          </a:xfrm>
          <a:prstGeom prst="rect">
            <a:avLst/>
          </a:prstGeom>
          <a:effectLst>
            <a:softEdge rad="317500"/>
          </a:effectLst>
        </p:spPr>
      </p:pic>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735630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39305" y="633046"/>
            <a:ext cx="5112855" cy="5401993"/>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5528602" y="2793951"/>
            <a:ext cx="6541478"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pPr algn="ctr"/>
            <a:r>
              <a:rPr lang="en-US" sz="4800" cap="none" dirty="0" smtClean="0">
                <a:solidFill>
                  <a:schemeClr val="dk1"/>
                </a:solidFill>
                <a:latin typeface="Calibri"/>
                <a:ea typeface="Calibri"/>
                <a:cs typeface="Calibri"/>
                <a:sym typeface="Calibri"/>
              </a:rPr>
              <a:t>Pedestrian Right-of-Way</a:t>
            </a:r>
            <a:endParaRPr lang="en-IN" sz="48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986967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548641" y="3102309"/>
            <a:ext cx="5194199" cy="2846648"/>
          </a:xfrm>
        </p:spPr>
        <p:txBody>
          <a:bodyPr/>
          <a:lstStyle/>
          <a:p>
            <a:pPr marL="342900" lvl="0" indent="-326390" algn="l">
              <a:lnSpc>
                <a:spcPct val="105000"/>
              </a:lnSpc>
              <a:spcBef>
                <a:spcPts val="0"/>
              </a:spcBef>
              <a:buClr>
                <a:srgbClr val="000000"/>
              </a:buClr>
              <a:buSzPts val="2700"/>
              <a:buFont typeface="Arial"/>
              <a:buChar char="•"/>
            </a:pPr>
            <a:r>
              <a:rPr lang="en-US" sz="2800" dirty="0">
                <a:solidFill>
                  <a:srgbClr val="000000"/>
                </a:solidFill>
                <a:ea typeface="Open Sans"/>
                <a:cs typeface="Open Sans"/>
                <a:sym typeface="Open Sans"/>
              </a:rPr>
              <a:t>When a pedestrian is in a marked crosswalk.</a:t>
            </a:r>
            <a:endParaRPr lang="en-US" sz="2800" dirty="0">
              <a:solidFill>
                <a:schemeClr val="dk1"/>
              </a:solidFill>
              <a:ea typeface="Calibri"/>
              <a:cs typeface="Calibri"/>
              <a:sym typeface="Calibri"/>
            </a:endParaRPr>
          </a:p>
          <a:p>
            <a:pPr marL="342900" lvl="0" indent="-326390" algn="l">
              <a:lnSpc>
                <a:spcPct val="105000"/>
              </a:lnSpc>
              <a:spcBef>
                <a:spcPts val="0"/>
              </a:spcBef>
              <a:buClr>
                <a:srgbClr val="000000"/>
              </a:buClr>
              <a:buSzPts val="2700"/>
              <a:buFont typeface="Arial"/>
              <a:buChar char="•"/>
            </a:pPr>
            <a:r>
              <a:rPr lang="en-US" sz="2800" dirty="0">
                <a:solidFill>
                  <a:srgbClr val="000000"/>
                </a:solidFill>
                <a:ea typeface="Open Sans"/>
                <a:cs typeface="Open Sans"/>
                <a:sym typeface="Open Sans"/>
              </a:rPr>
              <a:t>On school days, when children are in close proximity to a school zone crosswalk.</a:t>
            </a:r>
            <a:endParaRPr lang="en-US" sz="2800" dirty="0">
              <a:solidFill>
                <a:schemeClr val="dk1"/>
              </a:solidFill>
              <a:ea typeface="Calibri"/>
              <a:cs typeface="Calibri"/>
              <a:sym typeface="Calibri"/>
            </a:endParaRPr>
          </a:p>
          <a:p>
            <a:pPr lvl="0" algn="l">
              <a:lnSpc>
                <a:spcPct val="105000"/>
              </a:lnSpc>
              <a:spcBef>
                <a:spcPts val="0"/>
              </a:spcBef>
              <a:buClr>
                <a:srgbClr val="000000"/>
              </a:buClr>
              <a:buSzPts val="2960"/>
            </a:pPr>
            <a:r>
              <a:rPr lang="en-US" sz="2800" dirty="0">
                <a:solidFill>
                  <a:srgbClr val="000000"/>
                </a:solidFill>
                <a:ea typeface="Open Sans"/>
                <a:cs typeface="Open Sans"/>
                <a:sym typeface="Open Sans"/>
              </a:rPr>
              <a:t> </a:t>
            </a:r>
            <a:endParaRPr lang="en-US" sz="2800" dirty="0">
              <a:solidFill>
                <a:schemeClr val="dk1"/>
              </a:solidFill>
              <a:ea typeface="Calibri"/>
              <a:cs typeface="Calibri"/>
              <a:sym typeface="Calibri"/>
            </a:endParaRPr>
          </a:p>
          <a:p>
            <a:pPr marL="342900" lvl="0" indent="-154940" algn="l">
              <a:spcBef>
                <a:spcPts val="592"/>
              </a:spcBef>
              <a:buClr>
                <a:schemeClr val="dk1"/>
              </a:buClr>
              <a:buSzPts val="2960"/>
            </a:pPr>
            <a:endParaRPr lang="en-US" sz="2800" dirty="0">
              <a:solidFill>
                <a:schemeClr val="dk1"/>
              </a:solidFill>
              <a:ea typeface="Calibri"/>
              <a:cs typeface="Calibri"/>
              <a:sym typeface="Calibri"/>
            </a:endParaRPr>
          </a:p>
          <a:p>
            <a:pPr marL="285750" indent="-285750">
              <a:buFont typeface="Arial" panose="020B0604020202020204" pitchFamily="34" charset="0"/>
              <a:buChar char="•"/>
            </a:pPr>
            <a:endParaRPr lang="en-IN" sz="2800" dirty="0"/>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IN" smtClean="0"/>
              <a:pPr/>
              <a:t>43</a:t>
            </a:fld>
            <a:endParaRPr lang="en-IN" dirty="0"/>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548641" y="2153711"/>
            <a:ext cx="4529796" cy="495389"/>
          </a:xfrm>
        </p:spPr>
        <p:txBody>
          <a:bodyPr/>
          <a:lstStyle/>
          <a:p>
            <a:pPr lvl="0"/>
            <a:r>
              <a:rPr lang="en-US" sz="2800" b="0" cap="none" dirty="0">
                <a:solidFill>
                  <a:srgbClr val="000000"/>
                </a:solidFill>
                <a:latin typeface="Open Sans"/>
                <a:ea typeface="Open Sans"/>
                <a:cs typeface="Open Sans"/>
                <a:sym typeface="Open Sans"/>
              </a:rPr>
              <a:t>A driver must come to a complete stop (and yield):</a:t>
            </a:r>
            <a:endParaRPr lang="en-US" sz="2800" b="0" cap="none" dirty="0">
              <a:solidFill>
                <a:schemeClr val="dk1"/>
              </a:solidFill>
              <a:latin typeface="Calibri"/>
              <a:ea typeface="Calibri"/>
              <a:cs typeface="Calibri"/>
              <a:sym typeface="Calibri"/>
            </a:endParaRPr>
          </a:p>
          <a:p>
            <a:endParaRPr lang="en-IN" sz="2800" dirty="0"/>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6601525" y="2622042"/>
            <a:ext cx="5237603" cy="2834508"/>
          </a:xfrm>
        </p:spPr>
        <p:txBody>
          <a:bodyPr/>
          <a:lstStyle/>
          <a:p>
            <a:pPr marL="342900" lvl="0" indent="-278637">
              <a:lnSpc>
                <a:spcPct val="80000"/>
              </a:lnSpc>
              <a:spcBef>
                <a:spcPts val="562"/>
              </a:spcBef>
              <a:buClr>
                <a:schemeClr val="dk1"/>
              </a:buClr>
              <a:buSzPts val="1800"/>
              <a:buFont typeface="Arial"/>
              <a:buChar char="•"/>
            </a:pPr>
            <a:r>
              <a:rPr lang="en-US" sz="2800" dirty="0">
                <a:solidFill>
                  <a:schemeClr val="dk1"/>
                </a:solidFill>
                <a:ea typeface="Calibri"/>
                <a:cs typeface="Calibri"/>
                <a:sym typeface="Calibri"/>
              </a:rPr>
              <a:t>When a pedestrian is in an unmarked crosswalk on the driver’s side of the roadway and there are no traffic control signals.</a:t>
            </a:r>
            <a:endParaRPr lang="en-US" sz="2800" dirty="0"/>
          </a:p>
          <a:p>
            <a:pPr marL="342900" lvl="0" indent="-278637">
              <a:lnSpc>
                <a:spcPct val="80000"/>
              </a:lnSpc>
              <a:spcBef>
                <a:spcPts val="562"/>
              </a:spcBef>
              <a:buClr>
                <a:schemeClr val="dk1"/>
              </a:buClr>
              <a:buSzPts val="1800"/>
              <a:buFont typeface="Arial"/>
              <a:buChar char="•"/>
            </a:pPr>
            <a:r>
              <a:rPr lang="en-US" sz="2800" dirty="0">
                <a:solidFill>
                  <a:schemeClr val="dk1"/>
                </a:solidFill>
                <a:ea typeface="Calibri"/>
                <a:cs typeface="Calibri"/>
                <a:sym typeface="Calibri"/>
              </a:rPr>
              <a:t>When making a turn at any intersection.</a:t>
            </a:r>
            <a:endParaRPr lang="en-US" sz="2800" dirty="0"/>
          </a:p>
          <a:p>
            <a:pPr marL="342900" lvl="0" indent="-278637">
              <a:lnSpc>
                <a:spcPct val="80000"/>
              </a:lnSpc>
              <a:spcBef>
                <a:spcPts val="562"/>
              </a:spcBef>
              <a:buClr>
                <a:schemeClr val="dk1"/>
              </a:buClr>
              <a:buSzPts val="1800"/>
              <a:buFont typeface="Arial"/>
              <a:buChar char="•"/>
            </a:pPr>
            <a:r>
              <a:rPr lang="en-US" sz="2800" dirty="0">
                <a:solidFill>
                  <a:schemeClr val="dk1"/>
                </a:solidFill>
                <a:ea typeface="Calibri"/>
                <a:cs typeface="Calibri"/>
                <a:sym typeface="Calibri"/>
              </a:rPr>
              <a:t>When making a lawful turn on a red light after coming to a complete stop.</a:t>
            </a:r>
            <a:endParaRPr lang="en-US" sz="2800" dirty="0"/>
          </a:p>
          <a:p>
            <a:pPr marL="342900" lvl="0" indent="-215900">
              <a:lnSpc>
                <a:spcPct val="80000"/>
              </a:lnSpc>
              <a:spcBef>
                <a:spcPts val="400"/>
              </a:spcBef>
              <a:buClr>
                <a:schemeClr val="dk1"/>
              </a:buClr>
              <a:buSzPts val="2000"/>
            </a:pPr>
            <a:endParaRPr lang="en-US" sz="2800" dirty="0">
              <a:solidFill>
                <a:schemeClr val="dk1"/>
              </a:solidFill>
              <a:ea typeface="Calibri"/>
              <a:cs typeface="Calibri"/>
              <a:sym typeface="Calibri"/>
            </a:endParaRPr>
          </a:p>
          <a:p>
            <a:pPr algn="just"/>
            <a:endParaRPr lang="en-IN" sz="2800" dirty="0"/>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a:xfrm>
            <a:off x="7122837" y="5208856"/>
            <a:ext cx="5019034" cy="495389"/>
          </a:xfrm>
        </p:spPr>
        <p:txBody>
          <a:bodyPr/>
          <a:lstStyle/>
          <a:p>
            <a:pPr lvl="0"/>
            <a:r>
              <a:rPr lang="en-US" sz="2800" b="0" cap="none" dirty="0">
                <a:solidFill>
                  <a:schemeClr val="dk1"/>
                </a:solidFill>
                <a:latin typeface="Open Sans" panose="020B0604020202020204" charset="0"/>
                <a:ea typeface="Open Sans" panose="020B0604020202020204" charset="0"/>
                <a:cs typeface="Open Sans" panose="020B0604020202020204" charset="0"/>
                <a:sym typeface="Calibri"/>
              </a:rPr>
              <a:t>A driver must yield to a pedestrian:</a:t>
            </a:r>
            <a:endParaRPr lang="en-US" sz="2800" dirty="0">
              <a:latin typeface="Open Sans" panose="020B0604020202020204" charset="0"/>
              <a:ea typeface="Open Sans" panose="020B0604020202020204" charset="0"/>
              <a:cs typeface="Open Sans" panose="020B0604020202020204" charset="0"/>
            </a:endParaRPr>
          </a:p>
          <a:p>
            <a:endParaRPr lang="en-IN" sz="2800" dirty="0">
              <a:latin typeface="Open Sans" panose="020B0604020202020204" charset="0"/>
              <a:ea typeface="Open Sans" panose="020B0604020202020204" charset="0"/>
              <a:cs typeface="Open Sans" panose="020B0604020202020204" charset="0"/>
            </a:endParaRPr>
          </a:p>
        </p:txBody>
      </p:sp>
      <p:pic>
        <p:nvPicPr>
          <p:cNvPr id="29" name="Picture Placeholder 28">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tretch>
            <a:fillRect/>
          </a:stretch>
        </p:blipFill>
        <p:spPr>
          <a:xfrm>
            <a:off x="5282969" y="1850968"/>
            <a:ext cx="605487" cy="605487"/>
          </a:xfrm>
        </p:spPr>
      </p:pic>
      <p:pic>
        <p:nvPicPr>
          <p:cNvPr id="31" name="Picture Placeholder 30">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tretch>
            <a:fillRect/>
          </a:stretch>
        </p:blipFill>
        <p:spPr>
          <a:xfrm>
            <a:off x="6298782" y="4906113"/>
            <a:ext cx="605487" cy="605487"/>
          </a:xfrm>
        </p:spPr>
      </p:pic>
      <p:pic>
        <p:nvPicPr>
          <p:cNvPr id="7" name="Picture 6"/>
          <p:cNvPicPr>
            <a:picLocks noChangeAspect="1"/>
          </p:cNvPicPr>
          <p:nvPr/>
        </p:nvPicPr>
        <p:blipFill>
          <a:blip r:embed="rId6"/>
          <a:stretch>
            <a:fillRect/>
          </a:stretch>
        </p:blipFill>
        <p:spPr>
          <a:xfrm>
            <a:off x="9921828" y="3431718"/>
            <a:ext cx="2438611" cy="3554276"/>
          </a:xfrm>
          <a:prstGeom prst="rect">
            <a:avLst/>
          </a:prstGeom>
          <a:effectLst>
            <a:softEdge rad="635000"/>
          </a:effectLst>
        </p:spPr>
      </p:pic>
      <p:sp>
        <p:nvSpPr>
          <p:cNvPr id="10" name="Striped Right Arrow 9"/>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7"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234916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72665" y="1106333"/>
            <a:ext cx="5387927" cy="4154984"/>
          </a:xfrm>
          <a:prstGeom prst="rect">
            <a:avLst/>
          </a:prstGeom>
        </p:spPr>
        <p:txBody>
          <a:bodyPr wrap="square">
            <a:spAutoFit/>
          </a:bodyPr>
          <a:lstStyle/>
          <a:p>
            <a:r>
              <a:rPr lang="en-US" sz="2800" b="1" dirty="0"/>
              <a:t>A driver must yield to a pedestrian</a:t>
            </a:r>
            <a:r>
              <a:rPr lang="en-US" sz="2800" b="1" dirty="0" smtClean="0"/>
              <a:t>:</a:t>
            </a:r>
          </a:p>
          <a:p>
            <a:endParaRPr lang="en-US" sz="2800" b="1" dirty="0"/>
          </a:p>
          <a:p>
            <a:pPr marL="457200" indent="-457200">
              <a:buFont typeface="Wingdings" panose="05000000000000000000" pitchFamily="2" charset="2"/>
              <a:buChar char="§"/>
            </a:pPr>
            <a:r>
              <a:rPr lang="en-US" sz="2000" dirty="0"/>
              <a:t>After coming to a complete stop at a stop sign or flashing red signal at an intersection.</a:t>
            </a:r>
          </a:p>
          <a:p>
            <a:pPr marL="457200" indent="-457200">
              <a:buFont typeface="Wingdings" panose="05000000000000000000" pitchFamily="2" charset="2"/>
              <a:buChar char="§"/>
            </a:pPr>
            <a:r>
              <a:rPr lang="en-US" sz="2000" dirty="0"/>
              <a:t>When a pedestrian enters a crosswalk before the traffic light changes.</a:t>
            </a:r>
          </a:p>
          <a:p>
            <a:pPr marL="457200" indent="-457200">
              <a:buFont typeface="Wingdings" panose="05000000000000000000" pitchFamily="2" charset="2"/>
              <a:buChar char="§"/>
            </a:pPr>
            <a:r>
              <a:rPr lang="en-US" sz="2000" dirty="0"/>
              <a:t>When a pedestrian is walking with a green light, to a walking person symbol or a walk signal.</a:t>
            </a:r>
          </a:p>
          <a:p>
            <a:pPr marL="457200" indent="-457200">
              <a:buFont typeface="Wingdings" panose="05000000000000000000" pitchFamily="2" charset="2"/>
              <a:buChar char="§"/>
            </a:pPr>
            <a:r>
              <a:rPr lang="en-US" sz="2000" dirty="0"/>
              <a:t>When a pedestrian is leaving or entering a street or highway.</a:t>
            </a:r>
          </a:p>
          <a:p>
            <a:endParaRPr lang="en-US" sz="2800" dirty="0"/>
          </a:p>
        </p:txBody>
      </p:sp>
      <p:pic>
        <p:nvPicPr>
          <p:cNvPr id="5" name="Picture 4"/>
          <p:cNvPicPr>
            <a:picLocks noChangeAspect="1"/>
          </p:cNvPicPr>
          <p:nvPr/>
        </p:nvPicPr>
        <p:blipFill>
          <a:blip r:embed="rId4"/>
          <a:stretch>
            <a:fillRect/>
          </a:stretch>
        </p:blipFill>
        <p:spPr>
          <a:xfrm>
            <a:off x="1659988" y="1570885"/>
            <a:ext cx="4600135" cy="3690432"/>
          </a:xfrm>
          <a:prstGeom prst="rect">
            <a:avLst/>
          </a:prstGeom>
          <a:effectLst>
            <a:softEdge rad="317500"/>
          </a:effectLst>
        </p:spPr>
      </p:pic>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76211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1170" y="678363"/>
            <a:ext cx="5112855" cy="5556737"/>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5528602" y="2793951"/>
            <a:ext cx="6541478"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pPr algn="ctr"/>
            <a:r>
              <a:rPr lang="en-US" sz="4400" cap="none" dirty="0">
                <a:solidFill>
                  <a:schemeClr val="dk1"/>
                </a:solidFill>
                <a:latin typeface="Calibri"/>
                <a:ea typeface="Calibri"/>
                <a:cs typeface="Calibri"/>
                <a:sym typeface="Calibri"/>
              </a:rPr>
              <a:t>Passing on Two-Lane Roads</a:t>
            </a:r>
            <a:endParaRPr lang="en-IN" sz="44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574161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1852" y="1195754"/>
            <a:ext cx="5978770" cy="5433795"/>
          </a:xfrm>
          <a:prstGeom prst="rect">
            <a:avLst/>
          </a:prstGeom>
        </p:spPr>
        <p:txBody>
          <a:bodyPr wrap="square">
            <a:spAutoFit/>
          </a:bodyPr>
          <a:lstStyle/>
          <a:p>
            <a:pPr marL="285750" indent="-285750">
              <a:buFont typeface="Wingdings" panose="05000000000000000000" pitchFamily="2" charset="2"/>
              <a:buChar char="§"/>
            </a:pPr>
            <a:r>
              <a:rPr lang="en-US" dirty="0"/>
              <a:t>A driver must use caution when passing another vehicle. On a two-lane highway, the left lane should be clearly seen and free of oncoming traffic for a distance great enough to permit passing. </a:t>
            </a:r>
            <a:endParaRPr lang="en-US" dirty="0" smtClean="0"/>
          </a:p>
          <a:p>
            <a:pPr marL="285750" indent="-285750">
              <a:buFont typeface="Wingdings" panose="05000000000000000000" pitchFamily="2" charset="2"/>
              <a:buChar char="§"/>
            </a:pPr>
            <a:endParaRPr lang="en-US" dirty="0"/>
          </a:p>
          <a:p>
            <a:r>
              <a:rPr lang="en-US" b="1" dirty="0"/>
              <a:t>Do not turn back into the right-hand lane until you can see the entire vehicle you have just passed in your rearview mirror. </a:t>
            </a:r>
            <a:endParaRPr lang="en-US" b="1" dirty="0" smtClean="0"/>
          </a:p>
          <a:p>
            <a:endParaRPr lang="en-US" b="1" dirty="0"/>
          </a:p>
          <a:p>
            <a:pPr marL="370205" lvl="0" indent="-285750">
              <a:buClr>
                <a:srgbClr val="000000"/>
              </a:buClr>
              <a:buSzPts val="2000"/>
              <a:buFont typeface="Wingdings" panose="05000000000000000000" pitchFamily="2" charset="2"/>
              <a:buChar char="§"/>
            </a:pPr>
            <a:r>
              <a:rPr lang="en-US" dirty="0">
                <a:solidFill>
                  <a:srgbClr val="000000"/>
                </a:solidFill>
                <a:ea typeface="Calibri"/>
                <a:cs typeface="Calibri"/>
                <a:sym typeface="Calibri"/>
              </a:rPr>
              <a:t>When passing a vehicle, you must return to your lane before you get within 200 feet of an oncoming vehicle.  The driver you are passing must not increase speed until you have completed your passing.</a:t>
            </a:r>
          </a:p>
          <a:p>
            <a:pPr marL="370205" lvl="0" indent="-285750">
              <a:lnSpc>
                <a:spcPct val="115000"/>
              </a:lnSpc>
              <a:buClr>
                <a:srgbClr val="000000"/>
              </a:buClr>
              <a:buSzPts val="2000"/>
              <a:buFont typeface="Wingdings" panose="05000000000000000000" pitchFamily="2" charset="2"/>
              <a:buChar char="§"/>
            </a:pPr>
            <a:r>
              <a:rPr lang="en-US" dirty="0">
                <a:solidFill>
                  <a:srgbClr val="000000"/>
                </a:solidFill>
                <a:ea typeface="Calibri"/>
                <a:cs typeface="Calibri"/>
                <a:sym typeface="Calibri"/>
              </a:rPr>
              <a:t>Driving off the pavement or main traveled part of the road is not allowed when passing another vehicle on the right or the left.</a:t>
            </a:r>
            <a:endParaRPr lang="en-US" dirty="0">
              <a:solidFill>
                <a:schemeClr val="dk1"/>
              </a:solidFill>
              <a:ea typeface="Calibri"/>
              <a:cs typeface="Calibri"/>
              <a:sym typeface="Calibri"/>
            </a:endParaRPr>
          </a:p>
          <a:p>
            <a:pPr marL="342900" lvl="0" indent="-154940">
              <a:spcBef>
                <a:spcPts val="592"/>
              </a:spcBef>
              <a:buClr>
                <a:schemeClr val="dk1"/>
              </a:buClr>
              <a:buSzPts val="2960"/>
            </a:pPr>
            <a:endParaRPr lang="en-US" sz="2800" dirty="0">
              <a:solidFill>
                <a:schemeClr val="dk1"/>
              </a:solidFill>
              <a:ea typeface="Calibri"/>
              <a:cs typeface="Calibri"/>
              <a:sym typeface="Calibri"/>
            </a:endParaRPr>
          </a:p>
          <a:p>
            <a:endParaRPr lang="en-US" b="1" dirty="0"/>
          </a:p>
        </p:txBody>
      </p:sp>
      <p:pic>
        <p:nvPicPr>
          <p:cNvPr id="5" name="Picture 4"/>
          <p:cNvPicPr>
            <a:picLocks noChangeAspect="1"/>
          </p:cNvPicPr>
          <p:nvPr/>
        </p:nvPicPr>
        <p:blipFill>
          <a:blip r:embed="rId4"/>
          <a:stretch>
            <a:fillRect/>
          </a:stretch>
        </p:blipFill>
        <p:spPr>
          <a:xfrm>
            <a:off x="7413674" y="1477108"/>
            <a:ext cx="4778326" cy="3742005"/>
          </a:xfrm>
          <a:prstGeom prst="rect">
            <a:avLst/>
          </a:prstGeom>
          <a:effectLst>
            <a:softEdge rad="317500"/>
          </a:effectLst>
        </p:spPr>
      </p:pic>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120418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2355" y="984738"/>
            <a:ext cx="9664505" cy="5369675"/>
          </a:xfrm>
          <a:prstGeom prst="rect">
            <a:avLst/>
          </a:prstGeom>
        </p:spPr>
        <p:txBody>
          <a:bodyPr wrap="square">
            <a:spAutoFit/>
          </a:bodyPr>
          <a:lstStyle/>
          <a:p>
            <a:pPr marL="342900" lvl="0" indent="-342900">
              <a:lnSpc>
                <a:spcPct val="95000"/>
              </a:lnSpc>
              <a:buClr>
                <a:srgbClr val="000000"/>
              </a:buClr>
              <a:buSzPts val="2000"/>
              <a:buFont typeface="Wingdings" panose="05000000000000000000" pitchFamily="2" charset="2"/>
              <a:buChar char="§"/>
            </a:pPr>
            <a:r>
              <a:rPr lang="en-US" sz="2400" dirty="0">
                <a:solidFill>
                  <a:srgbClr val="000000"/>
                </a:solidFill>
                <a:ea typeface="Open Sans"/>
                <a:cs typeface="Open Sans"/>
                <a:sym typeface="Open Sans"/>
              </a:rPr>
              <a:t>Passing on a two-lane, two-way roadway is not allowed:</a:t>
            </a:r>
            <a:endParaRPr lang="en-US" sz="2400" dirty="0"/>
          </a:p>
          <a:p>
            <a:pPr marL="342900" lvl="0" indent="-342900">
              <a:lnSpc>
                <a:spcPct val="95000"/>
              </a:lnSpc>
              <a:buClr>
                <a:srgbClr val="000000"/>
              </a:buClr>
              <a:buSzPts val="2000"/>
              <a:buFont typeface="Wingdings" panose="05000000000000000000" pitchFamily="2" charset="2"/>
              <a:buChar char="§"/>
            </a:pPr>
            <a:r>
              <a:rPr lang="en-US" sz="2400" dirty="0">
                <a:solidFill>
                  <a:srgbClr val="000000"/>
                </a:solidFill>
                <a:ea typeface="Open Sans"/>
                <a:cs typeface="Open Sans"/>
                <a:sym typeface="Open Sans"/>
              </a:rPr>
              <a:t>In an area marked for no passing by a solid yellow line on your side of the center of the roadway or a DO NOT PASS or NO PASSING ZONE sign.</a:t>
            </a:r>
            <a:endParaRPr lang="en-US" sz="2400" dirty="0">
              <a:solidFill>
                <a:schemeClr val="dk1"/>
              </a:solidFill>
              <a:ea typeface="Calibri"/>
              <a:cs typeface="Calibri"/>
              <a:sym typeface="Calibri"/>
            </a:endParaRPr>
          </a:p>
          <a:p>
            <a:pPr marL="342900" lvl="0" indent="-342900">
              <a:lnSpc>
                <a:spcPct val="95000"/>
              </a:lnSpc>
              <a:buClr>
                <a:srgbClr val="000000"/>
              </a:buClr>
              <a:buSzPts val="2000"/>
              <a:buFont typeface="Wingdings" panose="05000000000000000000" pitchFamily="2" charset="2"/>
              <a:buChar char="§"/>
            </a:pPr>
            <a:r>
              <a:rPr lang="en-US" sz="2400" dirty="0">
                <a:solidFill>
                  <a:srgbClr val="000000"/>
                </a:solidFill>
                <a:ea typeface="Open Sans"/>
                <a:cs typeface="Open Sans"/>
                <a:sym typeface="Open Sans"/>
              </a:rPr>
              <a:t>On a hill or curve where it is not possible to see oncoming vehicles.</a:t>
            </a:r>
            <a:endParaRPr lang="en-US" sz="2400" dirty="0">
              <a:solidFill>
                <a:schemeClr val="dk1"/>
              </a:solidFill>
              <a:ea typeface="Calibri"/>
              <a:cs typeface="Calibri"/>
              <a:sym typeface="Calibri"/>
            </a:endParaRPr>
          </a:p>
          <a:p>
            <a:pPr marL="342900" lvl="0" indent="-342900">
              <a:lnSpc>
                <a:spcPct val="95000"/>
              </a:lnSpc>
              <a:buClr>
                <a:srgbClr val="000000"/>
              </a:buClr>
              <a:buSzPts val="2000"/>
              <a:buFont typeface="Wingdings" panose="05000000000000000000" pitchFamily="2" charset="2"/>
              <a:buChar char="§"/>
            </a:pPr>
            <a:r>
              <a:rPr lang="en-US" sz="2400" b="1" dirty="0">
                <a:solidFill>
                  <a:srgbClr val="000000"/>
                </a:solidFill>
                <a:ea typeface="Open Sans"/>
                <a:cs typeface="Open Sans"/>
                <a:sym typeface="Open Sans"/>
              </a:rPr>
              <a:t>Within 100 feet of an intersection or railroad crossing.</a:t>
            </a:r>
            <a:endParaRPr lang="en-US" sz="2400" dirty="0">
              <a:solidFill>
                <a:schemeClr val="dk1"/>
              </a:solidFill>
              <a:ea typeface="Calibri"/>
              <a:cs typeface="Calibri"/>
              <a:sym typeface="Calibri"/>
            </a:endParaRPr>
          </a:p>
          <a:p>
            <a:pPr marL="342900" lvl="0" indent="-342900">
              <a:lnSpc>
                <a:spcPct val="95000"/>
              </a:lnSpc>
              <a:buClr>
                <a:srgbClr val="000000"/>
              </a:buClr>
              <a:buSzPts val="2000"/>
              <a:buFont typeface="Wingdings" panose="05000000000000000000" pitchFamily="2" charset="2"/>
              <a:buChar char="§"/>
            </a:pPr>
            <a:r>
              <a:rPr lang="en-US" sz="2400" dirty="0">
                <a:solidFill>
                  <a:srgbClr val="000000"/>
                </a:solidFill>
                <a:ea typeface="Open Sans"/>
                <a:cs typeface="Open Sans"/>
                <a:sym typeface="Open Sans"/>
              </a:rPr>
              <a:t>When the view is blocked within 100 feet of any bridge, viaduct or tunnel.</a:t>
            </a:r>
            <a:endParaRPr lang="en-US" sz="2400" dirty="0">
              <a:solidFill>
                <a:schemeClr val="dk1"/>
              </a:solidFill>
              <a:ea typeface="Calibri"/>
              <a:cs typeface="Calibri"/>
              <a:sym typeface="Calibri"/>
            </a:endParaRPr>
          </a:p>
          <a:p>
            <a:pPr marL="342900" lvl="0" indent="-342900">
              <a:lnSpc>
                <a:spcPct val="95000"/>
              </a:lnSpc>
              <a:buClr>
                <a:srgbClr val="000000"/>
              </a:buClr>
              <a:buSzPts val="2000"/>
              <a:buFont typeface="Wingdings" panose="05000000000000000000" pitchFamily="2" charset="2"/>
              <a:buChar char="§"/>
            </a:pPr>
            <a:r>
              <a:rPr lang="en-US" sz="2400" dirty="0">
                <a:solidFill>
                  <a:srgbClr val="000000"/>
                </a:solidFill>
                <a:ea typeface="Open Sans"/>
                <a:cs typeface="Open Sans"/>
                <a:sym typeface="Open Sans"/>
              </a:rPr>
              <a:t>When a vehicle has stopped at a crosswalk or intersection to allow a pedestrian to cross.</a:t>
            </a:r>
            <a:endParaRPr lang="en-US" sz="2400" dirty="0">
              <a:solidFill>
                <a:schemeClr val="dk1"/>
              </a:solidFill>
              <a:ea typeface="Calibri"/>
              <a:cs typeface="Calibri"/>
              <a:sym typeface="Calibri"/>
            </a:endParaRPr>
          </a:p>
          <a:p>
            <a:pPr marL="342900" lvl="0" indent="-342900">
              <a:lnSpc>
                <a:spcPct val="95000"/>
              </a:lnSpc>
              <a:buClr>
                <a:srgbClr val="000000"/>
              </a:buClr>
              <a:buSzPts val="2000"/>
              <a:buFont typeface="Wingdings" panose="05000000000000000000" pitchFamily="2" charset="2"/>
              <a:buChar char="§"/>
            </a:pPr>
            <a:r>
              <a:rPr lang="en-US" sz="2400" dirty="0">
                <a:solidFill>
                  <a:srgbClr val="000000"/>
                </a:solidFill>
                <a:ea typeface="Open Sans"/>
                <a:cs typeface="Open Sans"/>
                <a:sym typeface="Open Sans"/>
              </a:rPr>
              <a:t>In a construction zone. All construction zones in Illinois are no passing zones.</a:t>
            </a:r>
            <a:endParaRPr lang="en-US" sz="2400" dirty="0">
              <a:solidFill>
                <a:schemeClr val="dk1"/>
              </a:solidFill>
              <a:ea typeface="Calibri"/>
              <a:cs typeface="Calibri"/>
              <a:sym typeface="Calibri"/>
            </a:endParaRPr>
          </a:p>
          <a:p>
            <a:pPr lvl="0">
              <a:lnSpc>
                <a:spcPct val="95000"/>
              </a:lnSpc>
              <a:buClr>
                <a:schemeClr val="dk1"/>
              </a:buClr>
              <a:buSzPts val="2250"/>
            </a:pPr>
            <a:endParaRPr lang="en-US" sz="2400" dirty="0">
              <a:solidFill>
                <a:schemeClr val="dk1"/>
              </a:solidFill>
              <a:ea typeface="Calibri"/>
              <a:cs typeface="Calibri"/>
              <a:sym typeface="Calibri"/>
            </a:endParaRPr>
          </a:p>
          <a:p>
            <a:pPr lvl="0">
              <a:lnSpc>
                <a:spcPct val="95000"/>
              </a:lnSpc>
              <a:buClr>
                <a:srgbClr val="000000"/>
              </a:buClr>
              <a:buSzPts val="2000"/>
            </a:pPr>
            <a:r>
              <a:rPr lang="en-US" sz="2400" b="1" dirty="0">
                <a:solidFill>
                  <a:srgbClr val="000000"/>
                </a:solidFill>
                <a:ea typeface="Open Sans"/>
                <a:cs typeface="Open Sans"/>
                <a:sym typeface="Open Sans"/>
              </a:rPr>
              <a:t>Note:</a:t>
            </a:r>
            <a:r>
              <a:rPr lang="en-US" sz="2400" dirty="0">
                <a:solidFill>
                  <a:srgbClr val="000000"/>
                </a:solidFill>
                <a:ea typeface="Open Sans"/>
                <a:cs typeface="Open Sans"/>
                <a:sym typeface="Open Sans"/>
              </a:rPr>
              <a:t> Passing is also prohibited in school zones and near school buses that are loading or unloading passengers.</a:t>
            </a:r>
            <a:endParaRPr lang="en-US" sz="2400" dirty="0">
              <a:solidFill>
                <a:schemeClr val="dk1"/>
              </a:solidFill>
              <a:ea typeface="Calibri"/>
              <a:cs typeface="Calibri"/>
              <a:sym typeface="Calibri"/>
            </a:endParaRPr>
          </a:p>
          <a:p>
            <a:pPr marL="342900" lvl="0" indent="-215900">
              <a:lnSpc>
                <a:spcPct val="80000"/>
              </a:lnSpc>
              <a:spcBef>
                <a:spcPts val="400"/>
              </a:spcBef>
              <a:buClr>
                <a:schemeClr val="dk1"/>
              </a:buClr>
              <a:buSzPts val="2000"/>
            </a:pPr>
            <a:endParaRPr lang="en-US" sz="2400" dirty="0">
              <a:solidFill>
                <a:schemeClr val="dk1"/>
              </a:solidFill>
              <a:ea typeface="Calibri"/>
              <a:cs typeface="Calibri"/>
              <a:sym typeface="Calibri"/>
            </a:endParaRPr>
          </a:p>
          <a:p>
            <a:endParaRPr lang="en-US" sz="2400" b="1" dirty="0"/>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811695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67441" y="872197"/>
            <a:ext cx="5112855" cy="4951827"/>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5214425" y="2793949"/>
            <a:ext cx="7118252"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pPr algn="ctr"/>
            <a:r>
              <a:rPr lang="en-US" sz="3500" cap="none" dirty="0">
                <a:solidFill>
                  <a:schemeClr val="dk1"/>
                </a:solidFill>
                <a:latin typeface="Calibri"/>
                <a:ea typeface="Calibri"/>
                <a:cs typeface="Calibri"/>
                <a:sym typeface="Calibri"/>
              </a:rPr>
              <a:t>Passing a Bicyclist or Pedestrian: </a:t>
            </a:r>
            <a:br>
              <a:rPr lang="en-US" sz="3500" cap="none" dirty="0">
                <a:solidFill>
                  <a:schemeClr val="dk1"/>
                </a:solidFill>
                <a:latin typeface="Calibri"/>
                <a:ea typeface="Calibri"/>
                <a:cs typeface="Calibri"/>
                <a:sym typeface="Calibri"/>
              </a:rPr>
            </a:br>
            <a:r>
              <a:rPr lang="en-US" sz="3500" cap="none" dirty="0">
                <a:solidFill>
                  <a:schemeClr val="dk1"/>
                </a:solidFill>
                <a:latin typeface="Calibri"/>
                <a:ea typeface="Calibri"/>
                <a:cs typeface="Calibri"/>
                <a:sym typeface="Calibri"/>
              </a:rPr>
              <a:t>3 ft. Rule</a:t>
            </a:r>
            <a:endParaRPr lang="en-IN" sz="35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pic>
        <p:nvPicPr>
          <p:cNvPr id="3" name="Picture 2"/>
          <p:cNvPicPr>
            <a:picLocks noChangeAspect="1"/>
          </p:cNvPicPr>
          <p:nvPr/>
        </p:nvPicPr>
        <p:blipFill>
          <a:blip r:embed="rId5"/>
          <a:stretch>
            <a:fillRect/>
          </a:stretch>
        </p:blipFill>
        <p:spPr>
          <a:xfrm>
            <a:off x="5514534" y="4119512"/>
            <a:ext cx="6485207" cy="2070273"/>
          </a:xfrm>
          <a:prstGeom prst="rect">
            <a:avLst/>
          </a:prstGeom>
        </p:spPr>
      </p:pic>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6"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37622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7454" y="815926"/>
            <a:ext cx="5303516" cy="5162843"/>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6020970" y="3291840"/>
            <a:ext cx="3418451" cy="8276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US" sz="4400" dirty="0">
                <a:solidFill>
                  <a:schemeClr val="tx1"/>
                </a:solidFill>
              </a:rPr>
              <a:t>Signaling</a:t>
            </a:r>
            <a:endParaRPr lang="en-IN" sz="44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6" name="Google Shape;332;p48"/>
          <p:cNvSpPr txBox="1">
            <a:spLocks/>
          </p:cNvSpPr>
          <p:nvPr/>
        </p:nvSpPr>
        <p:spPr>
          <a:xfrm>
            <a:off x="5781821" y="4262512"/>
            <a:ext cx="5924841" cy="1223889"/>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5000"/>
              </a:lnSpc>
              <a:spcBef>
                <a:spcPts val="0"/>
              </a:spcBef>
              <a:buClr>
                <a:srgbClr val="000000"/>
              </a:buClr>
              <a:buSzPts val="2960"/>
              <a:buFont typeface="Arial"/>
              <a:buNone/>
            </a:pPr>
            <a:r>
              <a:rPr lang="en-US" sz="2400" b="1" cap="none" dirty="0" smtClean="0">
                <a:solidFill>
                  <a:srgbClr val="000000"/>
                </a:solidFill>
                <a:latin typeface="Open Sans"/>
                <a:ea typeface="Open Sans"/>
                <a:cs typeface="Open Sans"/>
                <a:sym typeface="Open Sans"/>
              </a:rPr>
              <a:t>Turn Signals: </a:t>
            </a:r>
            <a:r>
              <a:rPr lang="en-US" sz="2400" cap="none" dirty="0" smtClean="0">
                <a:solidFill>
                  <a:srgbClr val="000000"/>
                </a:solidFill>
                <a:latin typeface="Open Sans"/>
                <a:ea typeface="Open Sans"/>
                <a:cs typeface="Open Sans"/>
                <a:sym typeface="Open Sans"/>
              </a:rPr>
              <a:t>In a business or residential area you must give a continuous turn signal for at least </a:t>
            </a:r>
            <a:r>
              <a:rPr lang="en-US" sz="2400" b="1" cap="none" dirty="0" smtClean="0">
                <a:solidFill>
                  <a:srgbClr val="000000"/>
                </a:solidFill>
                <a:latin typeface="Open Sans"/>
                <a:ea typeface="Open Sans"/>
                <a:cs typeface="Open Sans"/>
                <a:sym typeface="Open Sans"/>
              </a:rPr>
              <a:t>100 feet </a:t>
            </a:r>
            <a:r>
              <a:rPr lang="en-US" sz="2400" cap="none" dirty="0" smtClean="0">
                <a:solidFill>
                  <a:srgbClr val="000000"/>
                </a:solidFill>
                <a:latin typeface="Open Sans"/>
                <a:ea typeface="Open Sans"/>
                <a:cs typeface="Open Sans"/>
                <a:sym typeface="Open Sans"/>
              </a:rPr>
              <a:t>before turning.  In other areas the signal must be given at least 200 feet before turning.</a:t>
            </a:r>
            <a:endParaRPr lang="en-US" sz="2400" cap="none" dirty="0" smtClean="0">
              <a:solidFill>
                <a:schemeClr val="dk1"/>
              </a:solidFill>
              <a:latin typeface="Calibri"/>
              <a:ea typeface="Calibri"/>
              <a:cs typeface="Calibri"/>
              <a:sym typeface="Calibri"/>
            </a:endParaRPr>
          </a:p>
          <a:p>
            <a:pPr marL="342900" indent="-154940">
              <a:spcBef>
                <a:spcPts val="592"/>
              </a:spcBef>
              <a:buClr>
                <a:schemeClr val="dk1"/>
              </a:buClr>
              <a:buSzPts val="2960"/>
              <a:buFont typeface="Arial"/>
              <a:buNone/>
            </a:pPr>
            <a:endParaRPr lang="en-US" sz="2960" cap="none" dirty="0">
              <a:solidFill>
                <a:schemeClr val="dk1"/>
              </a:solidFill>
              <a:latin typeface="Calibri"/>
              <a:ea typeface="Calibri"/>
              <a:cs typeface="Calibri"/>
              <a:sym typeface="Calibri"/>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014922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3" y="942535"/>
            <a:ext cx="5176024" cy="5092505"/>
          </a:xfrm>
          <a:effectLst>
            <a:softEdge rad="317500"/>
          </a:effectLst>
        </p:spPr>
      </p:pic>
      <p:sp>
        <p:nvSpPr>
          <p:cNvPr id="4" name="Title 1">
            <a:extLst>
              <a:ext uri="{FF2B5EF4-FFF2-40B4-BE49-F238E27FC236}">
                <a16:creationId xmlns:a16="http://schemas.microsoft.com/office/drawing/2014/main" id="{E2C50832-0B36-43C5-98EC-4CD165D78718}"/>
              </a:ext>
            </a:extLst>
          </p:cNvPr>
          <p:cNvSpPr txBox="1">
            <a:spLocks/>
          </p:cNvSpPr>
          <p:nvPr/>
        </p:nvSpPr>
        <p:spPr>
          <a:xfrm>
            <a:off x="5886837" y="4085800"/>
            <a:ext cx="6866830"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US" sz="3600" dirty="0" smtClean="0">
                <a:solidFill>
                  <a:schemeClr val="tx1"/>
                </a:solidFill>
              </a:rPr>
              <a:t>Illinois Driver’s License</a:t>
            </a:r>
            <a:r>
              <a:rPr lang="en-IN" sz="3600" dirty="0" smtClean="0">
                <a:solidFill>
                  <a:schemeClr val="tx1"/>
                </a:solidFill>
              </a:rPr>
              <a:t/>
            </a:r>
            <a:br>
              <a:rPr lang="en-IN" sz="3600" dirty="0" smtClean="0">
                <a:solidFill>
                  <a:schemeClr val="tx1"/>
                </a:solidFill>
              </a:rPr>
            </a:br>
            <a:endParaRPr lang="en-IN" sz="36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7390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1508" y="576775"/>
            <a:ext cx="5323869" cy="5458265"/>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6006904" y="3235570"/>
            <a:ext cx="4271889" cy="77140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pPr algn="ctr"/>
            <a:r>
              <a:rPr lang="en-US" sz="4400" cap="none" dirty="0">
                <a:solidFill>
                  <a:schemeClr val="dk1"/>
                </a:solidFill>
                <a:latin typeface="Calibri"/>
                <a:ea typeface="Calibri"/>
                <a:cs typeface="Calibri"/>
                <a:sym typeface="Calibri"/>
              </a:rPr>
              <a:t>School Bus Safety</a:t>
            </a:r>
            <a:endParaRPr lang="en-IN" sz="44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669857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0462" y="1132988"/>
            <a:ext cx="5383237" cy="4524315"/>
          </a:xfrm>
          <a:prstGeom prst="rect">
            <a:avLst/>
          </a:prstGeom>
        </p:spPr>
        <p:txBody>
          <a:bodyPr wrap="square">
            <a:spAutoFit/>
          </a:bodyPr>
          <a:lstStyle/>
          <a:p>
            <a:r>
              <a:rPr lang="en-US" sz="2400" dirty="0"/>
              <a:t>In most cases, motorists have to come to come to a complete stop for a school bus that has activated its flashing lights and has extended its stop-arm.  </a:t>
            </a:r>
            <a:endParaRPr lang="en-US" sz="2400" dirty="0" smtClean="0"/>
          </a:p>
          <a:p>
            <a:endParaRPr lang="en-US" sz="2400" dirty="0"/>
          </a:p>
          <a:p>
            <a:r>
              <a:rPr lang="en-US" sz="2400" b="1" dirty="0" smtClean="0"/>
              <a:t>There </a:t>
            </a:r>
            <a:r>
              <a:rPr lang="en-US" sz="2400" b="1" dirty="0"/>
              <a:t>is one exception, though, which is listed below:</a:t>
            </a:r>
          </a:p>
          <a:p>
            <a:r>
              <a:rPr lang="en-US" sz="2400" dirty="0"/>
              <a:t>On a four-lane roadway where a bus is stopped in the opposite direction from which you are traveling, you are not required to stop your vehicle but you should drive with caution.</a:t>
            </a:r>
          </a:p>
        </p:txBody>
      </p:sp>
      <p:pic>
        <p:nvPicPr>
          <p:cNvPr id="4" name="Picture 3"/>
          <p:cNvPicPr>
            <a:picLocks noChangeAspect="1"/>
          </p:cNvPicPr>
          <p:nvPr/>
        </p:nvPicPr>
        <p:blipFill>
          <a:blip r:embed="rId4"/>
          <a:stretch>
            <a:fillRect/>
          </a:stretch>
        </p:blipFill>
        <p:spPr>
          <a:xfrm>
            <a:off x="1448971" y="1540951"/>
            <a:ext cx="4656407" cy="3487589"/>
          </a:xfrm>
          <a:prstGeom prst="rect">
            <a:avLst/>
          </a:prstGeom>
          <a:effectLst>
            <a:softEdge rad="317500"/>
          </a:effectLst>
        </p:spPr>
      </p:pic>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826887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8966" y="837928"/>
            <a:ext cx="9312812" cy="4462760"/>
          </a:xfrm>
          <a:prstGeom prst="rect">
            <a:avLst/>
          </a:prstGeom>
        </p:spPr>
        <p:txBody>
          <a:bodyPr wrap="square">
            <a:spAutoFit/>
          </a:bodyPr>
          <a:lstStyle/>
          <a:p>
            <a:r>
              <a:rPr lang="en-US" sz="2400" b="1" dirty="0"/>
              <a:t>In most cases, though, motorists are required to stop for school buses displaying red, flashing lights.  Some examples are below</a:t>
            </a:r>
            <a:r>
              <a:rPr lang="en-US" sz="2400" b="1" dirty="0" smtClean="0"/>
              <a:t>:</a:t>
            </a:r>
          </a:p>
          <a:p>
            <a:endParaRPr lang="en-US" sz="2000" b="1" dirty="0"/>
          </a:p>
          <a:p>
            <a:pPr marL="285750" indent="-285750">
              <a:buFont typeface="Wingdings" panose="05000000000000000000" pitchFamily="2" charset="2"/>
              <a:buChar char="§"/>
            </a:pPr>
            <a:r>
              <a:rPr lang="en-US" dirty="0"/>
              <a:t>If you are driving in the same direction as the bus on a four-lane road, you must stop when the red lights are flashing and the stop signal arm is extended. </a:t>
            </a:r>
          </a:p>
          <a:p>
            <a:pPr marL="285750" indent="-285750">
              <a:buFont typeface="Wingdings" panose="05000000000000000000" pitchFamily="2" charset="2"/>
              <a:buChar char="§"/>
            </a:pPr>
            <a:r>
              <a:rPr lang="en-US" dirty="0"/>
              <a:t>In addition, on two-lane roads, private roads, and parking lots, you must stop before meeting or overtaking (passing) a school bus loading or unloading passengers.  </a:t>
            </a:r>
          </a:p>
          <a:p>
            <a:pPr marL="285750" indent="-285750">
              <a:buFont typeface="Wingdings" panose="05000000000000000000" pitchFamily="2" charset="2"/>
              <a:buChar char="§"/>
            </a:pPr>
            <a:r>
              <a:rPr lang="en-US" dirty="0"/>
              <a:t>A warning will be given at least 100 feet (200 feet in rural areas) in advance of a stop. The bus driver will flash amber and red lights on the front and rear of the bus. </a:t>
            </a:r>
          </a:p>
          <a:p>
            <a:pPr marL="285750" indent="-285750">
              <a:buFont typeface="Wingdings" panose="05000000000000000000" pitchFamily="2" charset="2"/>
              <a:buChar char="§"/>
            </a:pPr>
            <a:r>
              <a:rPr lang="en-US" dirty="0"/>
              <a:t>The stop signal arm will be extended after the school bus has come to a complete stop. You must then come to a complete stop. You must remain stopped until the stop signal arm is no longer extended and the flashing lights are turned off or the driver signals you to pass.</a:t>
            </a:r>
          </a:p>
          <a:p>
            <a:pPr marL="285750" indent="-285750">
              <a:buFont typeface="Wingdings" panose="05000000000000000000" pitchFamily="2" charset="2"/>
              <a:buChar char="§"/>
            </a:pPr>
            <a:r>
              <a:rPr lang="en-US" dirty="0"/>
              <a:t>Your driver’s license or vehicle registration will be suspended [for one month to three months] and you will pay a minimum $175 fine if you are convicted of illegally passing a stopped school bus.</a:t>
            </a:r>
          </a:p>
        </p:txBody>
      </p:sp>
      <p:pic>
        <p:nvPicPr>
          <p:cNvPr id="4" name="Picture 3"/>
          <p:cNvPicPr>
            <a:picLocks noChangeAspect="1"/>
          </p:cNvPicPr>
          <p:nvPr/>
        </p:nvPicPr>
        <p:blipFill>
          <a:blip r:embed="rId4"/>
          <a:stretch>
            <a:fillRect/>
          </a:stretch>
        </p:blipFill>
        <p:spPr>
          <a:xfrm>
            <a:off x="6551650" y="4785180"/>
            <a:ext cx="3164098" cy="2072820"/>
          </a:xfrm>
          <a:prstGeom prst="rect">
            <a:avLst/>
          </a:prstGeom>
          <a:effectLst>
            <a:softEdge rad="317500"/>
          </a:effectLst>
        </p:spPr>
      </p:pic>
      <p:pic>
        <p:nvPicPr>
          <p:cNvPr id="5" name="Picture 4"/>
          <p:cNvPicPr>
            <a:picLocks noChangeAspect="1"/>
          </p:cNvPicPr>
          <p:nvPr/>
        </p:nvPicPr>
        <p:blipFill>
          <a:blip r:embed="rId5"/>
          <a:stretch>
            <a:fillRect/>
          </a:stretch>
        </p:blipFill>
        <p:spPr>
          <a:xfrm>
            <a:off x="3770142" y="4828309"/>
            <a:ext cx="2781508" cy="1782395"/>
          </a:xfrm>
          <a:prstGeom prst="rect">
            <a:avLst/>
          </a:prstGeom>
          <a:effectLst>
            <a:softEdge rad="317500"/>
          </a:effectLst>
        </p:spPr>
      </p:pic>
      <p:sp>
        <p:nvSpPr>
          <p:cNvPr id="6" name="Striped Right Arrow 5"/>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6"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399843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1508" y="654133"/>
            <a:ext cx="5323869" cy="5303549"/>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6006904" y="3372359"/>
            <a:ext cx="6185096" cy="77140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pPr algn="ctr"/>
            <a:r>
              <a:rPr lang="en-US" sz="4400" cap="none" dirty="0">
                <a:solidFill>
                  <a:schemeClr val="dk1"/>
                </a:solidFill>
                <a:latin typeface="Calibri"/>
                <a:ea typeface="Calibri"/>
                <a:cs typeface="Calibri"/>
                <a:sym typeface="Calibri"/>
              </a:rPr>
              <a:t>Railroad Crossing Safety</a:t>
            </a:r>
            <a:endParaRPr lang="en-IN" sz="4400"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2" name="Rectangle 1"/>
          <p:cNvSpPr/>
          <p:nvPr/>
        </p:nvSpPr>
        <p:spPr>
          <a:xfrm>
            <a:off x="5697415" y="4272677"/>
            <a:ext cx="6185096" cy="2585323"/>
          </a:xfrm>
          <a:prstGeom prst="rect">
            <a:avLst/>
          </a:prstGeom>
        </p:spPr>
        <p:txBody>
          <a:bodyPr wrap="square">
            <a:spAutoFit/>
          </a:bodyPr>
          <a:lstStyle/>
          <a:p>
            <a:pPr algn="ctr"/>
            <a:r>
              <a:rPr lang="en-US" dirty="0"/>
              <a:t>When approaching a controlled railroad crossing (which features lights and/or gates) or an uncontrolled railroad crossing (no lights or gates) and the devices are not activated, you should slow down and look in both directions on the track for oncoming trains or railroad equipment.  </a:t>
            </a:r>
            <a:endParaRPr lang="en-US" dirty="0" smtClean="0"/>
          </a:p>
          <a:p>
            <a:pPr algn="ctr"/>
            <a:endParaRPr lang="en-US" dirty="0"/>
          </a:p>
          <a:p>
            <a:pPr algn="ctr"/>
            <a:r>
              <a:rPr lang="en-US" dirty="0"/>
              <a:t>If safe to do so, proceed with caution across the railroad crossing. </a:t>
            </a:r>
          </a:p>
          <a:p>
            <a:pPr marL="285750" indent="-285750" algn="ctr">
              <a:buFont typeface="Arial" panose="020B0604020202020204" pitchFamily="34" charset="0"/>
              <a:buChar char="•"/>
            </a:pPr>
            <a:endParaRPr lang="en-US"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036637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323558" y="2901696"/>
            <a:ext cx="5194199" cy="2846648"/>
          </a:xfrm>
        </p:spPr>
        <p:txBody>
          <a:bodyPr/>
          <a:lstStyle/>
          <a:p>
            <a:pPr marL="342900" lvl="0" indent="-342900" algn="l">
              <a:spcBef>
                <a:spcPts val="0"/>
              </a:spcBef>
              <a:buClr>
                <a:schemeClr val="dk1"/>
              </a:buClr>
              <a:buSzPts val="3200"/>
              <a:buFont typeface="Wingdings" panose="05000000000000000000" pitchFamily="2" charset="2"/>
              <a:buChar char="§"/>
            </a:pPr>
            <a:r>
              <a:rPr lang="en-US" sz="2400" dirty="0">
                <a:solidFill>
                  <a:schemeClr val="dk1"/>
                </a:solidFill>
                <a:ea typeface="Calibri"/>
                <a:cs typeface="Calibri"/>
                <a:sym typeface="Calibri"/>
              </a:rPr>
              <a:t>At a controlled crossing (featuring lights and gates), you must stop if the crossing gate is lowered or a signal is flashing</a:t>
            </a:r>
            <a:r>
              <a:rPr lang="en-US" sz="2400" dirty="0" smtClean="0">
                <a:solidFill>
                  <a:schemeClr val="dk1"/>
                </a:solidFill>
                <a:ea typeface="Calibri"/>
                <a:cs typeface="Calibri"/>
                <a:sym typeface="Calibri"/>
              </a:rPr>
              <a:t>.</a:t>
            </a:r>
          </a:p>
          <a:p>
            <a:pPr marL="342900" lvl="0" indent="-342900" algn="l">
              <a:spcBef>
                <a:spcPts val="0"/>
              </a:spcBef>
              <a:buClr>
                <a:schemeClr val="dk1"/>
              </a:buClr>
              <a:buSzPts val="3200"/>
              <a:buFont typeface="Wingdings" panose="05000000000000000000" pitchFamily="2" charset="2"/>
              <a:buChar char="§"/>
            </a:pPr>
            <a:endParaRPr lang="en-US" sz="2400" dirty="0" smtClean="0">
              <a:solidFill>
                <a:schemeClr val="dk1"/>
              </a:solidFill>
              <a:ea typeface="Calibri"/>
              <a:cs typeface="Calibri"/>
              <a:sym typeface="Calibri"/>
            </a:endParaRPr>
          </a:p>
          <a:p>
            <a:pPr marL="342900" indent="-342900" algn="l">
              <a:spcBef>
                <a:spcPts val="0"/>
              </a:spcBef>
              <a:buClr>
                <a:schemeClr val="dk1"/>
              </a:buClr>
              <a:buSzPts val="3200"/>
              <a:buFont typeface="Wingdings" panose="05000000000000000000" pitchFamily="2" charset="2"/>
              <a:buChar char="§"/>
            </a:pPr>
            <a:r>
              <a:rPr lang="en-US" sz="2400" dirty="0">
                <a:solidFill>
                  <a:srgbClr val="000000"/>
                </a:solidFill>
                <a:ea typeface="Open Sans"/>
                <a:cs typeface="Open Sans"/>
                <a:sym typeface="Open Sans"/>
              </a:rPr>
              <a:t>Drivers should stop </a:t>
            </a:r>
            <a:r>
              <a:rPr lang="en-US" sz="2400" b="1" dirty="0">
                <a:solidFill>
                  <a:srgbClr val="000000"/>
                </a:solidFill>
                <a:ea typeface="Open Sans"/>
                <a:cs typeface="Open Sans"/>
                <a:sym typeface="Open Sans"/>
              </a:rPr>
              <a:t>15-50 feet </a:t>
            </a:r>
            <a:r>
              <a:rPr lang="en-US" sz="2400" dirty="0">
                <a:solidFill>
                  <a:srgbClr val="000000"/>
                </a:solidFill>
                <a:ea typeface="Open Sans"/>
                <a:cs typeface="Open Sans"/>
                <a:sym typeface="Open Sans"/>
              </a:rPr>
              <a:t>away from the crossing if there is a stop sign, the electric signal is flashing, or the crossing gate is lowered.  </a:t>
            </a:r>
            <a:endParaRPr lang="en-US" sz="2400" dirty="0">
              <a:solidFill>
                <a:schemeClr val="dk1"/>
              </a:solidFill>
              <a:ea typeface="Calibri"/>
              <a:cs typeface="Calibri"/>
              <a:sym typeface="Calibri"/>
            </a:endParaRPr>
          </a:p>
          <a:p>
            <a:pPr marL="203200" lvl="0" algn="l">
              <a:spcBef>
                <a:spcPts val="640"/>
              </a:spcBef>
              <a:buClr>
                <a:schemeClr val="dk1"/>
              </a:buClr>
              <a:buSzPts val="3200"/>
            </a:pPr>
            <a:endParaRPr lang="en-US" sz="2400" dirty="0">
              <a:solidFill>
                <a:schemeClr val="dk1"/>
              </a:solidFill>
              <a:ea typeface="Calibri"/>
              <a:cs typeface="Calibri"/>
              <a:sym typeface="Calibri"/>
            </a:endParaRPr>
          </a:p>
          <a:p>
            <a:pPr marL="342900" indent="-342900">
              <a:buFont typeface="Wingdings" panose="05000000000000000000" pitchFamily="2" charset="2"/>
              <a:buChar char="§"/>
            </a:pPr>
            <a:endParaRPr lang="en-IN" sz="2400" dirty="0"/>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IN" smtClean="0"/>
              <a:pPr/>
              <a:t>54</a:t>
            </a:fld>
            <a:endParaRPr lang="en-IN" dirty="0"/>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548641" y="2153711"/>
            <a:ext cx="4529796" cy="495389"/>
          </a:xfrm>
        </p:spPr>
        <p:txBody>
          <a:bodyPr/>
          <a:lstStyle/>
          <a:p>
            <a:pPr lvl="0"/>
            <a:r>
              <a:rPr lang="en-US" sz="2800" b="0" cap="none" dirty="0">
                <a:solidFill>
                  <a:srgbClr val="000000"/>
                </a:solidFill>
                <a:latin typeface="Open Sans"/>
                <a:ea typeface="Open Sans"/>
                <a:cs typeface="Open Sans"/>
                <a:sym typeface="Open Sans"/>
              </a:rPr>
              <a:t>A driver must come to a complete stop (and yield):</a:t>
            </a:r>
            <a:endParaRPr lang="en-US" sz="2800" b="0" cap="none" dirty="0">
              <a:solidFill>
                <a:schemeClr val="dk1"/>
              </a:solidFill>
              <a:latin typeface="Calibri"/>
              <a:ea typeface="Calibri"/>
              <a:cs typeface="Calibri"/>
              <a:sym typeface="Calibri"/>
            </a:endParaRPr>
          </a:p>
          <a:p>
            <a:endParaRPr lang="en-IN" sz="2800" dirty="0"/>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6371342" y="2600290"/>
            <a:ext cx="5237603" cy="2834508"/>
          </a:xfrm>
        </p:spPr>
        <p:txBody>
          <a:bodyPr/>
          <a:lstStyle/>
          <a:p>
            <a:pPr marL="342900" lvl="0" indent="-342900">
              <a:spcBef>
                <a:spcPts val="0"/>
              </a:spcBef>
              <a:buClr>
                <a:schemeClr val="dk1"/>
              </a:buClr>
              <a:buSzPts val="2960"/>
              <a:buFont typeface="Wingdings" panose="05000000000000000000" pitchFamily="2" charset="2"/>
              <a:buChar char="§"/>
            </a:pPr>
            <a:r>
              <a:rPr lang="en-US" sz="2400" dirty="0">
                <a:solidFill>
                  <a:schemeClr val="dk1"/>
                </a:solidFill>
                <a:ea typeface="Calibri"/>
                <a:cs typeface="Calibri"/>
                <a:sym typeface="Calibri"/>
              </a:rPr>
              <a:t>Proceed only after the gate is all the way up, the lights are no longer flashing, and you have visually checked all the tracks for any additional oncoming trains or railroad equipment</a:t>
            </a:r>
            <a:r>
              <a:rPr lang="en-US" sz="2400" dirty="0" smtClean="0">
                <a:solidFill>
                  <a:schemeClr val="dk1"/>
                </a:solidFill>
                <a:ea typeface="Calibri"/>
                <a:cs typeface="Calibri"/>
                <a:sym typeface="Calibri"/>
              </a:rPr>
              <a:t>.</a:t>
            </a:r>
          </a:p>
          <a:p>
            <a:pPr lvl="0">
              <a:spcBef>
                <a:spcPts val="0"/>
              </a:spcBef>
              <a:buClr>
                <a:schemeClr val="dk1"/>
              </a:buClr>
              <a:buSzPts val="2960"/>
            </a:pPr>
            <a:endParaRPr lang="en-US" sz="2400" dirty="0" smtClean="0">
              <a:solidFill>
                <a:schemeClr val="dk1"/>
              </a:solidFill>
              <a:ea typeface="Calibri"/>
              <a:cs typeface="Calibri"/>
              <a:sym typeface="Calibri"/>
            </a:endParaRPr>
          </a:p>
          <a:p>
            <a:pPr marL="342900" lvl="0" indent="-342900">
              <a:lnSpc>
                <a:spcPct val="80000"/>
              </a:lnSpc>
              <a:spcBef>
                <a:spcPts val="0"/>
              </a:spcBef>
              <a:buClr>
                <a:schemeClr val="dk1"/>
              </a:buClr>
              <a:buSzPts val="2720"/>
              <a:buFont typeface="Wingdings" panose="05000000000000000000" pitchFamily="2" charset="2"/>
              <a:buChar char="§"/>
            </a:pPr>
            <a:r>
              <a:rPr lang="en-US" sz="2400" dirty="0">
                <a:solidFill>
                  <a:schemeClr val="dk1"/>
                </a:solidFill>
                <a:ea typeface="Calibri"/>
                <a:cs typeface="Calibri"/>
                <a:sym typeface="Calibri"/>
              </a:rPr>
              <a:t>Before crossing the tracks, make sure that there is enough room on the other side of the tracks so that you do not end up stuck on the tracks—and in the path of a train.  If you are not certain that enough space exists, don’t cross the tracks.</a:t>
            </a:r>
            <a:endParaRPr lang="en-US" sz="2400" dirty="0"/>
          </a:p>
          <a:p>
            <a:pPr marL="342900" lvl="0" indent="-342900">
              <a:spcBef>
                <a:spcPts val="0"/>
              </a:spcBef>
              <a:buClr>
                <a:schemeClr val="dk1"/>
              </a:buClr>
              <a:buSzPts val="2960"/>
              <a:buFont typeface="Wingdings" panose="05000000000000000000" pitchFamily="2" charset="2"/>
              <a:buChar char="§"/>
            </a:pPr>
            <a:endParaRPr lang="en-US" sz="2400" dirty="0"/>
          </a:p>
          <a:p>
            <a:pPr marL="530860" lvl="0" indent="-342900">
              <a:spcBef>
                <a:spcPts val="592"/>
              </a:spcBef>
              <a:buClr>
                <a:schemeClr val="dk1"/>
              </a:buClr>
              <a:buSzPts val="2960"/>
              <a:buFont typeface="Wingdings" panose="05000000000000000000" pitchFamily="2" charset="2"/>
              <a:buChar char="§"/>
            </a:pPr>
            <a:endParaRPr lang="en-US" sz="2400" dirty="0">
              <a:solidFill>
                <a:schemeClr val="dk1"/>
              </a:solidFill>
              <a:ea typeface="Calibri"/>
              <a:cs typeface="Calibri"/>
              <a:sym typeface="Calibri"/>
            </a:endParaRPr>
          </a:p>
          <a:p>
            <a:pPr marL="342900" indent="-342900" algn="just">
              <a:buFont typeface="Wingdings" panose="05000000000000000000" pitchFamily="2" charset="2"/>
              <a:buChar char="§"/>
            </a:pPr>
            <a:endParaRPr lang="en-IN" sz="2400" dirty="0"/>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a:xfrm>
            <a:off x="7122837" y="5208856"/>
            <a:ext cx="5019034" cy="495389"/>
          </a:xfrm>
        </p:spPr>
        <p:txBody>
          <a:bodyPr/>
          <a:lstStyle/>
          <a:p>
            <a:pPr lvl="0"/>
            <a:r>
              <a:rPr lang="en-US" sz="2800" b="0" cap="none" dirty="0">
                <a:solidFill>
                  <a:schemeClr val="dk1"/>
                </a:solidFill>
                <a:latin typeface="Open Sans" panose="020B0604020202020204" charset="0"/>
                <a:ea typeface="Open Sans" panose="020B0604020202020204" charset="0"/>
                <a:cs typeface="Open Sans" panose="020B0604020202020204" charset="0"/>
                <a:sym typeface="Calibri"/>
              </a:rPr>
              <a:t>A driver must yield to a pedestrian:</a:t>
            </a:r>
            <a:endParaRPr lang="en-US" sz="2800" dirty="0">
              <a:latin typeface="Open Sans" panose="020B0604020202020204" charset="0"/>
              <a:ea typeface="Open Sans" panose="020B0604020202020204" charset="0"/>
              <a:cs typeface="Open Sans" panose="020B0604020202020204" charset="0"/>
            </a:endParaRPr>
          </a:p>
          <a:p>
            <a:endParaRPr lang="en-IN" sz="2800" dirty="0">
              <a:latin typeface="Open Sans" panose="020B0604020202020204" charset="0"/>
              <a:ea typeface="Open Sans" panose="020B0604020202020204" charset="0"/>
              <a:cs typeface="Open Sans" panose="020B0604020202020204" charset="0"/>
            </a:endParaRPr>
          </a:p>
        </p:txBody>
      </p:sp>
      <p:pic>
        <p:nvPicPr>
          <p:cNvPr id="29" name="Picture Placeholder 28">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tretch>
            <a:fillRect/>
          </a:stretch>
        </p:blipFill>
        <p:spPr>
          <a:xfrm>
            <a:off x="5282969" y="1850968"/>
            <a:ext cx="605487" cy="605487"/>
          </a:xfrm>
        </p:spPr>
      </p:pic>
      <p:pic>
        <p:nvPicPr>
          <p:cNvPr id="31" name="Picture Placeholder 30">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tretch>
            <a:fillRect/>
          </a:stretch>
        </p:blipFill>
        <p:spPr>
          <a:xfrm>
            <a:off x="6298782" y="4906113"/>
            <a:ext cx="605487" cy="605487"/>
          </a:xfrm>
        </p:spPr>
      </p:pic>
      <p:pic>
        <p:nvPicPr>
          <p:cNvPr id="2" name="Picture 1"/>
          <p:cNvPicPr>
            <a:picLocks noChangeAspect="1"/>
          </p:cNvPicPr>
          <p:nvPr/>
        </p:nvPicPr>
        <p:blipFill>
          <a:blip r:embed="rId6"/>
          <a:stretch>
            <a:fillRect/>
          </a:stretch>
        </p:blipFill>
        <p:spPr>
          <a:xfrm>
            <a:off x="-304943" y="600095"/>
            <a:ext cx="3906272" cy="2501745"/>
          </a:xfrm>
          <a:prstGeom prst="rect">
            <a:avLst/>
          </a:prstGeom>
          <a:effectLst>
            <a:softEdge rad="317500"/>
          </a:effectLst>
        </p:spPr>
      </p:pic>
      <p:pic>
        <p:nvPicPr>
          <p:cNvPr id="6" name="Picture 5"/>
          <p:cNvPicPr>
            <a:picLocks noChangeAspect="1"/>
          </p:cNvPicPr>
          <p:nvPr/>
        </p:nvPicPr>
        <p:blipFill>
          <a:blip r:embed="rId7"/>
          <a:stretch>
            <a:fillRect/>
          </a:stretch>
        </p:blipFill>
        <p:spPr>
          <a:xfrm>
            <a:off x="2920657" y="-199334"/>
            <a:ext cx="2495406" cy="3358799"/>
          </a:xfrm>
          <a:prstGeom prst="rect">
            <a:avLst/>
          </a:prstGeom>
          <a:effectLst>
            <a:softEdge rad="317500"/>
          </a:effectLst>
        </p:spPr>
      </p:pic>
      <p:pic>
        <p:nvPicPr>
          <p:cNvPr id="10" name="Picture 9"/>
          <p:cNvPicPr>
            <a:picLocks noChangeAspect="1"/>
          </p:cNvPicPr>
          <p:nvPr/>
        </p:nvPicPr>
        <p:blipFill>
          <a:blip r:embed="rId8"/>
          <a:stretch>
            <a:fillRect/>
          </a:stretch>
        </p:blipFill>
        <p:spPr>
          <a:xfrm>
            <a:off x="9263723" y="4202891"/>
            <a:ext cx="3096716" cy="1983401"/>
          </a:xfrm>
          <a:prstGeom prst="rect">
            <a:avLst/>
          </a:prstGeom>
          <a:effectLst>
            <a:softEdge rad="317500"/>
          </a:effectLst>
        </p:spPr>
      </p:pic>
      <p:pic>
        <p:nvPicPr>
          <p:cNvPr id="13" name="Google Shape;376;p54"/>
          <p:cNvPicPr preferRelativeResize="0"/>
          <p:nvPr/>
        </p:nvPicPr>
        <p:blipFill>
          <a:blip r:embed="rId9">
            <a:alphaModFix/>
          </a:blip>
          <a:stretch>
            <a:fillRect/>
          </a:stretch>
        </p:blipFill>
        <p:spPr>
          <a:xfrm>
            <a:off x="6764951" y="4103210"/>
            <a:ext cx="3048000" cy="2286000"/>
          </a:xfrm>
          <a:prstGeom prst="rect">
            <a:avLst/>
          </a:prstGeom>
          <a:noFill/>
          <a:ln>
            <a:noFill/>
          </a:ln>
          <a:effectLst>
            <a:softEdge rad="317500"/>
          </a:effectLst>
        </p:spPr>
      </p:pic>
      <p:sp>
        <p:nvSpPr>
          <p:cNvPr id="14" name="Striped Right Arrow 1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10"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932114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11" name="arrow.wav"/>
          </p:st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3882" y="1009749"/>
            <a:ext cx="9214339" cy="1323439"/>
          </a:xfrm>
          <a:prstGeom prst="rect">
            <a:avLst/>
          </a:prstGeom>
        </p:spPr>
        <p:txBody>
          <a:bodyPr wrap="square">
            <a:spAutoFit/>
          </a:bodyPr>
          <a:lstStyle/>
          <a:p>
            <a:pPr algn="ctr"/>
            <a:r>
              <a:rPr lang="en-US" sz="4000" b="1" dirty="0"/>
              <a:t>Stop Before Entering Road When Leaving Parking Lot or Driveway </a:t>
            </a:r>
          </a:p>
        </p:txBody>
      </p:sp>
      <p:sp>
        <p:nvSpPr>
          <p:cNvPr id="3" name="Rectangle 2"/>
          <p:cNvSpPr/>
          <p:nvPr/>
        </p:nvSpPr>
        <p:spPr>
          <a:xfrm>
            <a:off x="1399734" y="2835369"/>
            <a:ext cx="10522634" cy="2677656"/>
          </a:xfrm>
          <a:prstGeom prst="rect">
            <a:avLst/>
          </a:prstGeom>
        </p:spPr>
        <p:txBody>
          <a:bodyPr wrap="square">
            <a:spAutoFit/>
          </a:bodyPr>
          <a:lstStyle/>
          <a:p>
            <a:pPr algn="ctr"/>
            <a:r>
              <a:rPr lang="en-US" sz="2800" dirty="0"/>
              <a:t>In urban areas, drivers must come to a complete stop before entering the sidewalk area when moving out of an alley, building, private road or driveway. If there is no sidewalk, stop at a point nearest the street or roadway where there is a view of approaching traffic.  After stopping, yield the right-of-way to pedestrians and all vehicles.</a:t>
            </a:r>
          </a:p>
          <a:p>
            <a:pPr algn="ctr"/>
            <a:endParaRPr lang="en-US" sz="2800" dirty="0"/>
          </a:p>
        </p:txBody>
      </p:sp>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859606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1508" y="647115"/>
            <a:ext cx="5323869" cy="5289452"/>
          </a:xfrm>
          <a:effectLst>
            <a:softEdge rad="317500"/>
          </a:effectLst>
        </p:spPr>
      </p:pic>
      <p:sp>
        <p:nvSpPr>
          <p:cNvPr id="8" name="Title 1">
            <a:extLst>
              <a:ext uri="{FF2B5EF4-FFF2-40B4-BE49-F238E27FC236}">
                <a16:creationId xmlns:a16="http://schemas.microsoft.com/office/drawing/2014/main" id="{E2C50832-0B36-43C5-98EC-4CD165D78718}"/>
              </a:ext>
            </a:extLst>
          </p:cNvPr>
          <p:cNvSpPr txBox="1">
            <a:spLocks/>
          </p:cNvSpPr>
          <p:nvPr/>
        </p:nvSpPr>
        <p:spPr>
          <a:xfrm>
            <a:off x="5500468" y="3372359"/>
            <a:ext cx="4496972" cy="77140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pPr algn="ctr"/>
            <a:r>
              <a:rPr lang="en-US" cap="none" dirty="0">
                <a:solidFill>
                  <a:schemeClr val="dk1"/>
                </a:solidFill>
                <a:latin typeface="Calibri"/>
                <a:ea typeface="Calibri"/>
                <a:cs typeface="Calibri"/>
                <a:sym typeface="Calibri"/>
              </a:rPr>
              <a:t>Hill Parking</a:t>
            </a:r>
            <a:endParaRPr lang="en-IN" dirty="0">
              <a:solidFill>
                <a:schemeClr val="tx1"/>
              </a:solidFill>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2" name="Rectangle 1"/>
          <p:cNvSpPr/>
          <p:nvPr/>
        </p:nvSpPr>
        <p:spPr>
          <a:xfrm>
            <a:off x="5697415" y="4272677"/>
            <a:ext cx="6185096" cy="2788456"/>
          </a:xfrm>
          <a:prstGeom prst="rect">
            <a:avLst/>
          </a:prstGeom>
        </p:spPr>
        <p:txBody>
          <a:bodyPr wrap="square">
            <a:spAutoFit/>
          </a:bodyPr>
          <a:lstStyle/>
          <a:p>
            <a:pPr marL="60960" lvl="0" algn="just">
              <a:lnSpc>
                <a:spcPct val="115000"/>
              </a:lnSpc>
              <a:buClr>
                <a:srgbClr val="000000"/>
              </a:buClr>
              <a:buSzPts val="2000"/>
            </a:pPr>
            <a:r>
              <a:rPr lang="en-US" dirty="0">
                <a:solidFill>
                  <a:srgbClr val="000000"/>
                </a:solidFill>
              </a:rPr>
              <a:t>Any time you park on a hill, you should put the gear selector in park and set the parking/emergency brake if necessary. When starting your vehicle from an uphill or downhill location, you should release the parking/emergency brake, activate the correct directional (turn) signal, check for traffic, and proceed when it is safe to do so.</a:t>
            </a:r>
            <a:endParaRPr lang="en-US" dirty="0">
              <a:solidFill>
                <a:schemeClr val="dk1"/>
              </a:solidFill>
            </a:endParaRPr>
          </a:p>
          <a:p>
            <a:pPr marL="342900" lvl="0" indent="-154940" algn="just">
              <a:spcBef>
                <a:spcPts val="592"/>
              </a:spcBef>
              <a:buClr>
                <a:schemeClr val="dk1"/>
              </a:buClr>
              <a:buSzPts val="2960"/>
            </a:pPr>
            <a:endParaRPr lang="en-US" sz="2800" dirty="0">
              <a:solidFill>
                <a:schemeClr val="dk1"/>
              </a:solidFill>
              <a:ea typeface="Calibri"/>
              <a:cs typeface="Calibri"/>
              <a:sym typeface="Calibri"/>
            </a:endParaRPr>
          </a:p>
          <a:p>
            <a:pPr marL="285750" indent="-285750" algn="just">
              <a:buFont typeface="Arial" panose="020B0604020202020204" pitchFamily="34" charset="0"/>
              <a:buChar char="•"/>
            </a:pPr>
            <a:endParaRPr lang="en-US"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921715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6480" y="872423"/>
            <a:ext cx="9626990" cy="4832092"/>
          </a:xfrm>
          <a:prstGeom prst="rect">
            <a:avLst/>
          </a:prstGeom>
        </p:spPr>
        <p:txBody>
          <a:bodyPr wrap="square">
            <a:spAutoFit/>
          </a:bodyPr>
          <a:lstStyle/>
          <a:p>
            <a:pPr marL="285750" indent="-285750">
              <a:buFont typeface="Wingdings" panose="05000000000000000000" pitchFamily="2" charset="2"/>
              <a:buChar char="§"/>
            </a:pPr>
            <a:r>
              <a:rPr lang="en-US" sz="2800" dirty="0"/>
              <a:t>If you park on a street with curbing and your vehicle is facing downhill, turn the front wheels toward the curb so your vehicle will roll toward the curb.</a:t>
            </a:r>
          </a:p>
          <a:p>
            <a:pPr marL="285750" indent="-285750">
              <a:buFont typeface="Wingdings" panose="05000000000000000000" pitchFamily="2" charset="2"/>
              <a:buChar char="§"/>
            </a:pPr>
            <a:r>
              <a:rPr lang="en-US" sz="2800" dirty="0"/>
              <a:t>If you park your vehicle facing uphill and there is a curb, turn the front wheels away from the curb.</a:t>
            </a:r>
          </a:p>
          <a:p>
            <a:pPr marL="285750" indent="-285750">
              <a:buFont typeface="Wingdings" panose="05000000000000000000" pitchFamily="2" charset="2"/>
              <a:buChar char="§"/>
            </a:pPr>
            <a:r>
              <a:rPr lang="en-US" sz="2800" dirty="0"/>
              <a:t>If you park on a street without curbing, turn the wheels toward the side of the road on which you are parked.</a:t>
            </a:r>
          </a:p>
          <a:p>
            <a:endParaRPr lang="en-US" sz="2800" b="1" dirty="0" smtClean="0"/>
          </a:p>
          <a:p>
            <a:r>
              <a:rPr lang="en-US" sz="2800" b="1" dirty="0" smtClean="0"/>
              <a:t>Hint</a:t>
            </a:r>
            <a:r>
              <a:rPr lang="en-US" sz="2800" b="1" dirty="0"/>
              <a:t>: </a:t>
            </a:r>
            <a:r>
              <a:rPr lang="en-US" sz="2800" dirty="0"/>
              <a:t>For uphill parking, think of the phrase “up, up, and away”; you’ll turn your wheels away from the curb when parking uphill on a road where a curb is present. </a:t>
            </a:r>
          </a:p>
        </p:txBody>
      </p:sp>
      <p:sp>
        <p:nvSpPr>
          <p:cNvPr id="3" name="Striped Right Arrow 2"/>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115540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711036" y="363863"/>
            <a:ext cx="6564537" cy="1310192"/>
          </a:xfrm>
          <a:prstGeom prst="rect">
            <a:avLst/>
          </a:prstGeom>
        </p:spPr>
      </p:pic>
      <p:pic>
        <p:nvPicPr>
          <p:cNvPr id="3" name="Picture 2"/>
          <p:cNvPicPr>
            <a:picLocks noChangeAspect="1"/>
          </p:cNvPicPr>
          <p:nvPr/>
        </p:nvPicPr>
        <p:blipFill>
          <a:blip r:embed="rId5"/>
          <a:stretch>
            <a:fillRect/>
          </a:stretch>
        </p:blipFill>
        <p:spPr>
          <a:xfrm>
            <a:off x="2138765" y="1188800"/>
            <a:ext cx="9709078" cy="4156923"/>
          </a:xfrm>
          <a:prstGeom prst="rect">
            <a:avLst/>
          </a:prstGeom>
          <a:effectLst>
            <a:softEdge rad="317500"/>
          </a:effectLst>
        </p:spPr>
      </p:pic>
      <p:sp>
        <p:nvSpPr>
          <p:cNvPr id="4" name="Google Shape;409;p59"/>
          <p:cNvSpPr txBox="1"/>
          <p:nvPr/>
        </p:nvSpPr>
        <p:spPr>
          <a:xfrm>
            <a:off x="2908495" y="5247330"/>
            <a:ext cx="8697351"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Note: </a:t>
            </a:r>
            <a:r>
              <a:rPr lang="en-US" sz="1800" dirty="0">
                <a:solidFill>
                  <a:schemeClr val="dk1"/>
                </a:solidFill>
                <a:latin typeface="Calibri"/>
                <a:ea typeface="Calibri"/>
                <a:cs typeface="Calibri"/>
                <a:sym typeface="Calibri"/>
              </a:rPr>
              <a:t>When parking on roads where curbs are present, drivers must park within </a:t>
            </a:r>
            <a:r>
              <a:rPr lang="en-US" sz="1800" b="1" dirty="0">
                <a:solidFill>
                  <a:schemeClr val="dk1"/>
                </a:solidFill>
                <a:latin typeface="Calibri"/>
                <a:ea typeface="Calibri"/>
                <a:cs typeface="Calibri"/>
                <a:sym typeface="Calibri"/>
              </a:rPr>
              <a:t>12 inches </a:t>
            </a:r>
            <a:r>
              <a:rPr lang="en-US" sz="1800" dirty="0">
                <a:solidFill>
                  <a:schemeClr val="dk1"/>
                </a:solidFill>
                <a:latin typeface="Calibri"/>
                <a:ea typeface="Calibri"/>
                <a:cs typeface="Calibri"/>
                <a:sym typeface="Calibri"/>
              </a:rPr>
              <a:t>of the curb.  Cars must be parked in the same direction as the flow of traffic. </a:t>
            </a:r>
            <a:endParaRPr sz="1800" dirty="0">
              <a:solidFill>
                <a:schemeClr val="dk1"/>
              </a:solidFill>
              <a:latin typeface="Calibri"/>
              <a:ea typeface="Calibri"/>
              <a:cs typeface="Calibri"/>
              <a:sym typeface="Calibri"/>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6"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094655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59</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7511858" y="0"/>
            <a:ext cx="4680142" cy="4540157"/>
          </a:xfrm>
        </p:spPr>
      </p:pic>
      <p:sp>
        <p:nvSpPr>
          <p:cNvPr id="8" name="Google Shape;100;p15"/>
          <p:cNvSpPr txBox="1">
            <a:spLocks/>
          </p:cNvSpPr>
          <p:nvPr/>
        </p:nvSpPr>
        <p:spPr>
          <a:xfrm>
            <a:off x="712577" y="1127054"/>
            <a:ext cx="5760720" cy="301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1650" lvl="0" indent="-457200">
              <a:lnSpc>
                <a:spcPct val="105000"/>
              </a:lnSpc>
              <a:spcBef>
                <a:spcPts val="0"/>
              </a:spcBef>
              <a:buClr>
                <a:srgbClr val="000000"/>
              </a:buClr>
              <a:buSzPts val="2500"/>
              <a:buFont typeface="Wingdings" panose="05000000000000000000" pitchFamily="2" charset="2"/>
              <a:buChar char="§"/>
            </a:pPr>
            <a:r>
              <a:rPr lang="en-US" sz="2800" dirty="0">
                <a:solidFill>
                  <a:srgbClr val="000000"/>
                </a:solidFill>
              </a:rPr>
              <a:t>Standing or parking a vehicle, whether occupied or not, is prohibited:</a:t>
            </a:r>
            <a:endParaRPr lang="en-US" sz="2800" dirty="0">
              <a:solidFill>
                <a:schemeClr val="dk1"/>
              </a:solidFill>
            </a:endParaRPr>
          </a:p>
          <a:p>
            <a:pPr marL="501650" lvl="0" indent="-457200">
              <a:lnSpc>
                <a:spcPct val="105000"/>
              </a:lnSpc>
              <a:spcBef>
                <a:spcPts val="0"/>
              </a:spcBef>
              <a:buClr>
                <a:srgbClr val="000000"/>
              </a:buClr>
              <a:buSzPts val="2500"/>
              <a:buFont typeface="Wingdings" panose="05000000000000000000" pitchFamily="2" charset="2"/>
              <a:buChar char="§"/>
            </a:pPr>
            <a:r>
              <a:rPr lang="en-US" sz="2800" dirty="0">
                <a:solidFill>
                  <a:srgbClr val="000000"/>
                </a:solidFill>
              </a:rPr>
              <a:t>In front of a public or private driveway.</a:t>
            </a:r>
            <a:endParaRPr lang="en-US" sz="2800" dirty="0">
              <a:solidFill>
                <a:schemeClr val="dk1"/>
              </a:solidFill>
            </a:endParaRPr>
          </a:p>
          <a:p>
            <a:pPr marL="501650" lvl="0" indent="-457200">
              <a:lnSpc>
                <a:spcPct val="105000"/>
              </a:lnSpc>
              <a:spcBef>
                <a:spcPts val="0"/>
              </a:spcBef>
              <a:buClr>
                <a:srgbClr val="000000"/>
              </a:buClr>
              <a:buSzPts val="2500"/>
              <a:buFont typeface="Wingdings" panose="05000000000000000000" pitchFamily="2" charset="2"/>
              <a:buChar char="§"/>
            </a:pPr>
            <a:r>
              <a:rPr lang="en-US" sz="2800" dirty="0">
                <a:solidFill>
                  <a:srgbClr val="000000"/>
                </a:solidFill>
              </a:rPr>
              <a:t>Within 15 feet of a fire hydrant.</a:t>
            </a:r>
            <a:endParaRPr lang="en-US" sz="2800" dirty="0">
              <a:solidFill>
                <a:schemeClr val="dk1"/>
              </a:solidFill>
            </a:endParaRPr>
          </a:p>
          <a:p>
            <a:pPr marL="501650" lvl="0" indent="-457200">
              <a:lnSpc>
                <a:spcPct val="105000"/>
              </a:lnSpc>
              <a:spcBef>
                <a:spcPts val="0"/>
              </a:spcBef>
              <a:buClr>
                <a:srgbClr val="000000"/>
              </a:buClr>
              <a:buSzPts val="2500"/>
              <a:buFont typeface="Wingdings" panose="05000000000000000000" pitchFamily="2" charset="2"/>
              <a:buChar char="§"/>
            </a:pPr>
            <a:r>
              <a:rPr lang="en-US" sz="2800" dirty="0">
                <a:solidFill>
                  <a:srgbClr val="000000"/>
                </a:solidFill>
              </a:rPr>
              <a:t>Within 20 feet of a fire station driveway or crosswalk at an intersection.</a:t>
            </a:r>
            <a:endParaRPr lang="en-US" sz="2800" dirty="0">
              <a:solidFill>
                <a:schemeClr val="dk1"/>
              </a:solidFill>
            </a:endParaRPr>
          </a:p>
          <a:p>
            <a:pPr marL="501650" lvl="0" indent="-457200">
              <a:lnSpc>
                <a:spcPct val="105000"/>
              </a:lnSpc>
              <a:spcBef>
                <a:spcPts val="0"/>
              </a:spcBef>
              <a:buClr>
                <a:srgbClr val="000000"/>
              </a:buClr>
              <a:buSzPts val="2500"/>
              <a:buFont typeface="Wingdings" panose="05000000000000000000" pitchFamily="2" charset="2"/>
              <a:buChar char="§"/>
            </a:pPr>
            <a:r>
              <a:rPr lang="en-US" sz="2800" dirty="0">
                <a:solidFill>
                  <a:srgbClr val="000000"/>
                </a:solidFill>
              </a:rPr>
              <a:t>Within 30 feet of a STOP sign, YIELD sign or traffic control signal.</a:t>
            </a:r>
            <a:endParaRPr lang="en-US" sz="2800" dirty="0">
              <a:solidFill>
                <a:schemeClr val="dk1"/>
              </a:solidFill>
            </a:endParaRPr>
          </a:p>
          <a:p>
            <a:pPr marL="660400" lvl="0" indent="-457200">
              <a:spcBef>
                <a:spcPts val="640"/>
              </a:spcBef>
              <a:buClr>
                <a:schemeClr val="dk1"/>
              </a:buClr>
              <a:buSzPts val="3200"/>
              <a:buFont typeface="Wingdings" panose="05000000000000000000" pitchFamily="2" charset="2"/>
              <a:buChar char="§"/>
            </a:pPr>
            <a:endParaRPr lang="en-US" sz="2800" dirty="0">
              <a:solidFill>
                <a:schemeClr val="dk1"/>
              </a:solidFill>
              <a:ea typeface="Calibri"/>
              <a:cs typeface="Calibri"/>
              <a:sym typeface="Calibri"/>
            </a:endParaRPr>
          </a:p>
          <a:p>
            <a:pPr algn="ctr">
              <a:spcBef>
                <a:spcPts val="640"/>
              </a:spcBef>
              <a:buFont typeface="Wingdings" panose="05000000000000000000" pitchFamily="2" charset="2"/>
              <a:buChar char="§"/>
            </a:pPr>
            <a:endParaRPr lang="en-US" sz="2800" dirty="0">
              <a:solidFill>
                <a:schemeClr val="bg1"/>
              </a:solidFill>
            </a:endParaRPr>
          </a:p>
        </p:txBody>
      </p:sp>
      <p:sp>
        <p:nvSpPr>
          <p:cNvPr id="3" name="Rectangle 2"/>
          <p:cNvSpPr/>
          <p:nvPr/>
        </p:nvSpPr>
        <p:spPr>
          <a:xfrm>
            <a:off x="712577" y="335692"/>
            <a:ext cx="4641912" cy="769441"/>
          </a:xfrm>
          <a:prstGeom prst="rect">
            <a:avLst/>
          </a:prstGeom>
        </p:spPr>
        <p:txBody>
          <a:bodyPr wrap="none">
            <a:spAutoFit/>
          </a:bodyPr>
          <a:lstStyle/>
          <a:p>
            <a:r>
              <a:rPr lang="en-US" sz="4400" b="1" dirty="0"/>
              <a:t>Prohibited Parking </a:t>
            </a:r>
          </a:p>
        </p:txBody>
      </p:sp>
      <p:sp>
        <p:nvSpPr>
          <p:cNvPr id="6" name="Striped Right Arrow 5"/>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1302040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6</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907671" y="-1"/>
            <a:ext cx="6808131" cy="5345723"/>
          </a:xfrm>
        </p:spPr>
      </p:pic>
      <p:sp>
        <p:nvSpPr>
          <p:cNvPr id="8" name="Google Shape;100;p15"/>
          <p:cNvSpPr txBox="1">
            <a:spLocks/>
          </p:cNvSpPr>
          <p:nvPr/>
        </p:nvSpPr>
        <p:spPr>
          <a:xfrm>
            <a:off x="261106" y="532457"/>
            <a:ext cx="5760720" cy="301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40"/>
              </a:spcBef>
              <a:buFont typeface="Arial" panose="020B0604020202020204" pitchFamily="34" charset="0"/>
              <a:buNone/>
            </a:pPr>
            <a:r>
              <a:rPr lang="en-US" sz="2000" dirty="0" smtClean="0">
                <a:solidFill>
                  <a:schemeClr val="bg1"/>
                </a:solidFill>
              </a:rPr>
              <a:t>To drive legally in Illinois, you must have a valid Illinois driver’s license, temporary visitor driver’s license, probationary license, instruction permit, Restricted Driving Permit or Monitoring Device Driving Permit. </a:t>
            </a:r>
          </a:p>
          <a:p>
            <a:pPr marL="0" indent="0">
              <a:spcBef>
                <a:spcPts val="640"/>
              </a:spcBef>
              <a:buFont typeface="Arial" panose="020B0604020202020204" pitchFamily="34" charset="0"/>
              <a:buNone/>
            </a:pPr>
            <a:endParaRPr lang="en-US" sz="2000" dirty="0">
              <a:solidFill>
                <a:srgbClr val="9900FF"/>
              </a:solidFill>
            </a:endParaRPr>
          </a:p>
          <a:p>
            <a:pPr marL="0" indent="0">
              <a:spcBef>
                <a:spcPts val="640"/>
              </a:spcBef>
              <a:buFont typeface="Arial" panose="020B0604020202020204" pitchFamily="34" charset="0"/>
              <a:buNone/>
            </a:pPr>
            <a:r>
              <a:rPr lang="en-US" sz="2000" b="1" dirty="0" smtClean="0"/>
              <a:t>To receive a driver’s license, you must:</a:t>
            </a:r>
          </a:p>
          <a:p>
            <a:pPr marL="0" indent="0">
              <a:spcBef>
                <a:spcPts val="640"/>
              </a:spcBef>
              <a:buFont typeface="Arial" panose="020B0604020202020204" pitchFamily="34" charset="0"/>
              <a:buNone/>
            </a:pPr>
            <a:r>
              <a:rPr lang="en-US" sz="2000" dirty="0" smtClean="0"/>
              <a:t>• Visit a Driver Services facility, show required identification documents and have your photo taken. </a:t>
            </a:r>
          </a:p>
          <a:p>
            <a:pPr marL="0" indent="0">
              <a:spcBef>
                <a:spcPts val="640"/>
              </a:spcBef>
              <a:buFont typeface="Arial" panose="020B0604020202020204" pitchFamily="34" charset="0"/>
              <a:buNone/>
            </a:pPr>
            <a:r>
              <a:rPr lang="en-US" sz="2000" dirty="0" smtClean="0"/>
              <a:t>• Surrender all Illinois or out-of-state licenses, state ID cards, instruction permits and commercial driver’s licenses. </a:t>
            </a:r>
          </a:p>
          <a:p>
            <a:pPr marL="0" indent="0">
              <a:spcBef>
                <a:spcPts val="640"/>
              </a:spcBef>
              <a:buFont typeface="Arial" panose="020B0604020202020204" pitchFamily="34" charset="0"/>
              <a:buNone/>
            </a:pPr>
            <a:r>
              <a:rPr lang="en-US" sz="2000" dirty="0" smtClean="0"/>
              <a:t>• Pay the appropriate fee. </a:t>
            </a:r>
          </a:p>
          <a:p>
            <a:pPr marL="0" indent="0">
              <a:spcBef>
                <a:spcPts val="640"/>
              </a:spcBef>
              <a:buFont typeface="Arial" panose="020B0604020202020204" pitchFamily="34" charset="0"/>
              <a:buNone/>
            </a:pPr>
            <a:r>
              <a:rPr lang="en-US" sz="2000" dirty="0" smtClean="0"/>
              <a:t>• Pass the appropriate exams (vision screening, written and/or driving).</a:t>
            </a:r>
          </a:p>
          <a:p>
            <a:pPr marL="0" indent="0">
              <a:spcBef>
                <a:spcPts val="640"/>
              </a:spcBef>
              <a:buFont typeface="Arial" panose="020B0604020202020204" pitchFamily="34" charset="0"/>
              <a:buNone/>
            </a:pPr>
            <a:r>
              <a:rPr lang="en-US" sz="2000" dirty="0" smtClean="0">
                <a:solidFill>
                  <a:srgbClr val="FF3300"/>
                </a:solidFill>
              </a:rPr>
              <a:t> </a:t>
            </a:r>
          </a:p>
          <a:p>
            <a:pPr marL="0" indent="0">
              <a:spcBef>
                <a:spcPts val="640"/>
              </a:spcBef>
              <a:buFont typeface="Arial" panose="020B0604020202020204" pitchFamily="34" charset="0"/>
              <a:buNone/>
            </a:pPr>
            <a:r>
              <a:rPr lang="en-US" sz="2000" dirty="0" smtClean="0">
                <a:solidFill>
                  <a:schemeClr val="bg1"/>
                </a:solidFill>
              </a:rPr>
              <a:t>Prior to getting a Driver’s License you may obtain a learner’s permit if you are looking to learn how to drive or if you are 15 </a:t>
            </a:r>
            <a:r>
              <a:rPr lang="en-US" sz="2000" dirty="0" err="1" smtClean="0">
                <a:solidFill>
                  <a:schemeClr val="bg1"/>
                </a:solidFill>
              </a:rPr>
              <a:t>yrs</a:t>
            </a:r>
            <a:r>
              <a:rPr lang="en-US" sz="2000" dirty="0" smtClean="0">
                <a:solidFill>
                  <a:schemeClr val="bg1"/>
                </a:solidFill>
              </a:rPr>
              <a:t> old.</a:t>
            </a:r>
            <a:endParaRPr lang="en-US" sz="2000" dirty="0">
              <a:solidFill>
                <a:schemeClr val="bg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433561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60</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flipH="1">
            <a:off x="-1" y="0"/>
            <a:ext cx="5729459" cy="4540157"/>
          </a:xfrm>
        </p:spPr>
      </p:pic>
      <p:sp>
        <p:nvSpPr>
          <p:cNvPr id="8" name="Google Shape;100;p15"/>
          <p:cNvSpPr txBox="1">
            <a:spLocks/>
          </p:cNvSpPr>
          <p:nvPr/>
        </p:nvSpPr>
        <p:spPr>
          <a:xfrm>
            <a:off x="6404695" y="41571"/>
            <a:ext cx="5760720" cy="446044"/>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40"/>
              </a:spcBef>
              <a:buNone/>
            </a:pPr>
            <a:r>
              <a:rPr lang="en-US" sz="4400" b="1" dirty="0" smtClean="0">
                <a:solidFill>
                  <a:schemeClr val="dk1"/>
                </a:solidFill>
                <a:ea typeface="Calibri"/>
                <a:cs typeface="Calibri"/>
                <a:sym typeface="Calibri"/>
              </a:rPr>
              <a:t>Dropping</a:t>
            </a:r>
            <a:r>
              <a:rPr lang="en-US" sz="3600" b="1" dirty="0" smtClean="0">
                <a:solidFill>
                  <a:schemeClr val="dk1"/>
                </a:solidFill>
                <a:ea typeface="Calibri"/>
                <a:cs typeface="Calibri"/>
                <a:sym typeface="Calibri"/>
              </a:rPr>
              <a:t> </a:t>
            </a:r>
            <a:r>
              <a:rPr lang="en-US" sz="3600" b="1" dirty="0">
                <a:solidFill>
                  <a:schemeClr val="dk1"/>
                </a:solidFill>
                <a:ea typeface="Calibri"/>
                <a:cs typeface="Calibri"/>
                <a:sym typeface="Calibri"/>
              </a:rPr>
              <a:t>Off Passengers</a:t>
            </a:r>
            <a:endParaRPr lang="en-US" sz="3600" b="1" dirty="0">
              <a:solidFill>
                <a:schemeClr val="bg1"/>
              </a:solidFill>
            </a:endParaRPr>
          </a:p>
        </p:txBody>
      </p:sp>
      <p:sp>
        <p:nvSpPr>
          <p:cNvPr id="2" name="Rectangle 1"/>
          <p:cNvSpPr/>
          <p:nvPr/>
        </p:nvSpPr>
        <p:spPr>
          <a:xfrm>
            <a:off x="6565714" y="844061"/>
            <a:ext cx="5599701" cy="3970318"/>
          </a:xfrm>
          <a:prstGeom prst="rect">
            <a:avLst/>
          </a:prstGeom>
        </p:spPr>
        <p:txBody>
          <a:bodyPr wrap="square">
            <a:spAutoFit/>
          </a:bodyPr>
          <a:lstStyle/>
          <a:p>
            <a:r>
              <a:rPr lang="en-US" sz="2800" dirty="0"/>
              <a:t>When dropping off passengers at the curb, drivers should remind their passengers to exit on the curb side rather than on the street side.</a:t>
            </a:r>
          </a:p>
          <a:p>
            <a:r>
              <a:rPr lang="en-US" sz="2800" b="1" dirty="0">
                <a:solidFill>
                  <a:schemeClr val="bg1"/>
                </a:solidFill>
              </a:rPr>
              <a:t>Exiting on the curb side reduces the chance of a collision between the person leaving the vehicle and a car, motorcycle, or bicycle in the traffic lane.</a:t>
            </a:r>
          </a:p>
        </p:txBody>
      </p:sp>
      <p:sp>
        <p:nvSpPr>
          <p:cNvPr id="6" name="Striped Right Arrow 5"/>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2212758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F9F51E-A3D5-4726-BACE-D5CDD8A46429}"/>
              </a:ext>
            </a:extLst>
          </p:cNvPr>
          <p:cNvSpPr>
            <a:spLocks noGrp="1"/>
          </p:cNvSpPr>
          <p:nvPr>
            <p:ph type="subTitle" idx="1"/>
          </p:nvPr>
        </p:nvSpPr>
        <p:spPr/>
        <p:txBody>
          <a:bodyPr/>
          <a:lstStyle/>
          <a:p>
            <a:r>
              <a:rPr lang="en-IN" dirty="0" smtClean="0"/>
              <a:t>support@idrivio.com</a:t>
            </a:r>
            <a:endParaRPr lang="en-IN" dirty="0"/>
          </a:p>
        </p:txBody>
      </p:sp>
      <p:pic>
        <p:nvPicPr>
          <p:cNvPr id="10" name="Picture Placeholder 9">
            <a:extLst>
              <a:ext uri="{FF2B5EF4-FFF2-40B4-BE49-F238E27FC236}">
                <a16:creationId xmlns:a16="http://schemas.microsoft.com/office/drawing/2014/main" id="{3A7EDB62-3E60-F44C-AE34-9495623E004A}"/>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2" y="844063"/>
            <a:ext cx="5305661" cy="5190978"/>
          </a:xfrm>
        </p:spPr>
      </p:pic>
      <p:sp>
        <p:nvSpPr>
          <p:cNvPr id="5" name="Text Placeholder 4">
            <a:extLst>
              <a:ext uri="{FF2B5EF4-FFF2-40B4-BE49-F238E27FC236}">
                <a16:creationId xmlns:a16="http://schemas.microsoft.com/office/drawing/2014/main" id="{F91501E1-4EA1-44EB-AF62-6F74678A2331}"/>
              </a:ext>
            </a:extLst>
          </p:cNvPr>
          <p:cNvSpPr>
            <a:spLocks noGrp="1"/>
          </p:cNvSpPr>
          <p:nvPr>
            <p:ph type="body" sz="quarter" idx="11"/>
          </p:nvPr>
        </p:nvSpPr>
        <p:spPr/>
        <p:txBody>
          <a:bodyPr/>
          <a:lstStyle/>
          <a:p>
            <a:r>
              <a:rPr lang="en-US" dirty="0" smtClean="0">
                <a:solidFill>
                  <a:srgbClr val="FF6600"/>
                </a:solidFill>
              </a:rPr>
              <a:t>www. Idrivio.com</a:t>
            </a:r>
            <a:endParaRPr lang="en-US" dirty="0">
              <a:solidFill>
                <a:srgbClr val="FF6600"/>
              </a:solidFill>
            </a:endParaRPr>
          </a:p>
        </p:txBody>
      </p:sp>
      <p:sp>
        <p:nvSpPr>
          <p:cNvPr id="7" name="Title 6">
            <a:extLst>
              <a:ext uri="{FF2B5EF4-FFF2-40B4-BE49-F238E27FC236}">
                <a16:creationId xmlns:a16="http://schemas.microsoft.com/office/drawing/2014/main" id="{532C5D74-7E71-4488-B3EF-73A86F046614}"/>
              </a:ext>
            </a:extLst>
          </p:cNvPr>
          <p:cNvSpPr>
            <a:spLocks noGrp="1"/>
          </p:cNvSpPr>
          <p:nvPr>
            <p:ph type="title"/>
          </p:nvPr>
        </p:nvSpPr>
        <p:spPr/>
        <p:txBody>
          <a:bodyPr/>
          <a:lstStyle/>
          <a:p>
            <a:r>
              <a:rPr lang="en-US" dirty="0">
                <a:solidFill>
                  <a:srgbClr val="FF6600"/>
                </a:solidFill>
              </a:rPr>
              <a:t>Thank </a:t>
            </a:r>
            <a:r>
              <a:rPr lang="en-US" dirty="0" smtClean="0">
                <a:solidFill>
                  <a:srgbClr val="FF6600"/>
                </a:solidFill>
              </a:rPr>
              <a:t>you!</a:t>
            </a:r>
            <a:endParaRPr lang="en-US" dirty="0">
              <a:solidFill>
                <a:srgbClr val="FF6600"/>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9270" y="4162311"/>
            <a:ext cx="1651094" cy="1651094"/>
          </a:xfrm>
          <a:prstGeom prst="rect">
            <a:avLst/>
          </a:prstGeom>
        </p:spPr>
      </p:pic>
    </p:spTree>
    <p:extLst>
      <p:ext uri="{BB962C8B-B14F-4D97-AF65-F5344CB8AC3E}">
        <p14:creationId xmlns:p14="http://schemas.microsoft.com/office/powerpoint/2010/main" val="292880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C71654-96A5-4280-94F3-931C61A9F92C}" type="slidenum">
              <a:rPr lang="en-IN" smtClean="0"/>
              <a:pPr/>
              <a:t>7</a:t>
            </a:fld>
            <a:endParaRPr lang="en-IN" dirty="0"/>
          </a:p>
        </p:txBody>
      </p:sp>
      <p:pic>
        <p:nvPicPr>
          <p:cNvPr id="6" name="Picture 5"/>
          <p:cNvPicPr>
            <a:picLocks noChangeAspect="1"/>
          </p:cNvPicPr>
          <p:nvPr/>
        </p:nvPicPr>
        <p:blipFill rotWithShape="1">
          <a:blip r:embed="rId3"/>
          <a:srcRect b="49749"/>
          <a:stretch/>
        </p:blipFill>
        <p:spPr>
          <a:xfrm>
            <a:off x="6136632" y="2281212"/>
            <a:ext cx="5839327" cy="2276721"/>
          </a:xfrm>
          <a:prstGeom prst="rect">
            <a:avLst/>
          </a:prstGeom>
        </p:spPr>
      </p:pic>
      <p:sp>
        <p:nvSpPr>
          <p:cNvPr id="7" name="Title 1">
            <a:extLst>
              <a:ext uri="{FF2B5EF4-FFF2-40B4-BE49-F238E27FC236}">
                <a16:creationId xmlns:a16="http://schemas.microsoft.com/office/drawing/2014/main" id="{E2C50832-0B36-43C5-98EC-4CD165D78718}"/>
              </a:ext>
            </a:extLst>
          </p:cNvPr>
          <p:cNvSpPr>
            <a:spLocks noGrp="1"/>
          </p:cNvSpPr>
          <p:nvPr>
            <p:ph type="title"/>
          </p:nvPr>
        </p:nvSpPr>
        <p:spPr>
          <a:xfrm>
            <a:off x="2299979" y="366214"/>
            <a:ext cx="8331236" cy="442939"/>
          </a:xfrm>
        </p:spPr>
        <p:txBody>
          <a:bodyPr/>
          <a:lstStyle/>
          <a:p>
            <a:pPr lvl="0"/>
            <a:r>
              <a:rPr lang="en-US" dirty="0">
                <a:solidFill>
                  <a:srgbClr val="222222"/>
                </a:solidFill>
                <a:latin typeface="Calibri"/>
                <a:ea typeface="Calibri"/>
                <a:cs typeface="Calibri"/>
                <a:sym typeface="Calibri"/>
              </a:rPr>
              <a:t>Getting Your Illinois Learner's Permit</a:t>
            </a:r>
            <a:r>
              <a:rPr lang="en-US" dirty="0">
                <a:latin typeface="Calibri"/>
                <a:ea typeface="Calibri"/>
                <a:cs typeface="Calibri"/>
                <a:sym typeface="Calibri"/>
              </a:rPr>
              <a:t/>
            </a:r>
            <a:br>
              <a:rPr lang="en-US" dirty="0">
                <a:latin typeface="Calibri"/>
                <a:ea typeface="Calibri"/>
                <a:cs typeface="Calibri"/>
                <a:sym typeface="Calibri"/>
              </a:rPr>
            </a:br>
            <a:endParaRPr lang="en-IN" dirty="0"/>
          </a:p>
        </p:txBody>
      </p:sp>
      <p:sp>
        <p:nvSpPr>
          <p:cNvPr id="9" name="Rectangle 8"/>
          <p:cNvSpPr/>
          <p:nvPr/>
        </p:nvSpPr>
        <p:spPr>
          <a:xfrm>
            <a:off x="268350" y="803558"/>
            <a:ext cx="5550479" cy="5663089"/>
          </a:xfrm>
          <a:prstGeom prst="rect">
            <a:avLst/>
          </a:prstGeom>
          <a:noFill/>
        </p:spPr>
        <p:txBody>
          <a:bodyPr wrap="square">
            <a:spAutoFit/>
          </a:bodyPr>
          <a:lstStyle/>
          <a:p>
            <a:pPr lvl="0">
              <a:spcBef>
                <a:spcPts val="600"/>
              </a:spcBef>
              <a:buClr>
                <a:schemeClr val="dk1"/>
              </a:buClr>
              <a:buSzPts val="1100"/>
            </a:pPr>
            <a:r>
              <a:rPr lang="en-US" b="1" dirty="0">
                <a:solidFill>
                  <a:schemeClr val="bg1"/>
                </a:solidFill>
              </a:rPr>
              <a:t>The first step in the Graduated Driver’s License  is to get your instruction permit, which is commonly referred to as a learner's permit</a:t>
            </a:r>
            <a:r>
              <a:rPr lang="en-US" b="1" dirty="0" smtClean="0">
                <a:solidFill>
                  <a:schemeClr val="bg1"/>
                </a:solidFill>
              </a:rPr>
              <a:t>.</a:t>
            </a:r>
          </a:p>
          <a:p>
            <a:pPr lvl="0">
              <a:spcBef>
                <a:spcPts val="600"/>
              </a:spcBef>
              <a:buClr>
                <a:schemeClr val="dk1"/>
              </a:buClr>
              <a:buSzPts val="1100"/>
            </a:pPr>
            <a:r>
              <a:rPr lang="en-US" dirty="0" smtClean="0">
                <a:solidFill>
                  <a:srgbClr val="222222"/>
                </a:solidFill>
              </a:rPr>
              <a:t>Illinois </a:t>
            </a:r>
            <a:r>
              <a:rPr lang="en-US" dirty="0">
                <a:solidFill>
                  <a:srgbClr val="222222"/>
                </a:solidFill>
              </a:rPr>
              <a:t>has established age-related requirements for obtaining an instruction permit </a:t>
            </a:r>
            <a:r>
              <a:rPr lang="en-US" dirty="0" smtClean="0">
                <a:solidFill>
                  <a:srgbClr val="222222"/>
                </a:solidFill>
              </a:rPr>
              <a:t>.</a:t>
            </a:r>
          </a:p>
          <a:p>
            <a:pPr lvl="0">
              <a:spcBef>
                <a:spcPts val="600"/>
              </a:spcBef>
              <a:buClr>
                <a:schemeClr val="dk1"/>
              </a:buClr>
              <a:buSzPts val="1100"/>
            </a:pPr>
            <a:endParaRPr lang="en-US" dirty="0">
              <a:solidFill>
                <a:srgbClr val="222222"/>
              </a:solidFill>
            </a:endParaRPr>
          </a:p>
          <a:p>
            <a:pPr lvl="0">
              <a:spcBef>
                <a:spcPts val="600"/>
              </a:spcBef>
              <a:buClr>
                <a:schemeClr val="dk1"/>
              </a:buClr>
              <a:buSzPts val="1100"/>
            </a:pPr>
            <a:r>
              <a:rPr lang="en-US" b="1" dirty="0">
                <a:solidFill>
                  <a:srgbClr val="222222"/>
                </a:solidFill>
              </a:rPr>
              <a:t>If you are 15 to 17 years old, you need to:</a:t>
            </a:r>
          </a:p>
          <a:p>
            <a:pPr marL="762000" lvl="0" indent="-311150">
              <a:spcBef>
                <a:spcPts val="600"/>
              </a:spcBef>
              <a:buClr>
                <a:srgbClr val="222222"/>
              </a:buClr>
              <a:buSzPts val="1300"/>
              <a:buFont typeface="Calibri"/>
              <a:buChar char="●"/>
            </a:pPr>
            <a:r>
              <a:rPr lang="en-US" dirty="0">
                <a:solidFill>
                  <a:srgbClr val="222222"/>
                </a:solidFill>
              </a:rPr>
              <a:t>Be currently enrolled in a state-approved driver's education course.</a:t>
            </a:r>
          </a:p>
          <a:p>
            <a:pPr marL="762000" lvl="0" indent="-311150">
              <a:buClr>
                <a:srgbClr val="222222"/>
              </a:buClr>
              <a:buSzPts val="1300"/>
              <a:buFont typeface="Calibri"/>
              <a:buChar char="●"/>
            </a:pPr>
            <a:r>
              <a:rPr lang="en-US" dirty="0">
                <a:solidFill>
                  <a:srgbClr val="222222"/>
                </a:solidFill>
              </a:rPr>
              <a:t>Provide proof that you're a maximum of 30 days away from beginning a driver's education course.</a:t>
            </a:r>
          </a:p>
          <a:p>
            <a:pPr marL="762000" lvl="0" indent="-311150">
              <a:buClr>
                <a:srgbClr val="222222"/>
              </a:buClr>
              <a:buSzPts val="1300"/>
              <a:buFont typeface="Calibri"/>
              <a:buChar char="●"/>
            </a:pPr>
            <a:r>
              <a:rPr lang="en-US" dirty="0">
                <a:solidFill>
                  <a:srgbClr val="222222"/>
                </a:solidFill>
              </a:rPr>
              <a:t>Proof of identity/date of birth (State ID/US Passport, original birth certificate, adoption records, certified high school/grade school transcript).</a:t>
            </a:r>
          </a:p>
          <a:p>
            <a:pPr marL="762000" lvl="0" indent="-311150">
              <a:buClr>
                <a:srgbClr val="222222"/>
              </a:buClr>
              <a:buSzPts val="1300"/>
              <a:buFont typeface="Calibri"/>
              <a:buChar char="●"/>
            </a:pPr>
            <a:r>
              <a:rPr lang="en-US" dirty="0">
                <a:solidFill>
                  <a:srgbClr val="222222"/>
                </a:solidFill>
              </a:rPr>
              <a:t>Proof of Social Security (Social Security card, award letter, Illinois ID card record).</a:t>
            </a:r>
          </a:p>
          <a:p>
            <a:pPr marL="762000" lvl="0" indent="-311150">
              <a:buClr>
                <a:srgbClr val="222222"/>
              </a:buClr>
              <a:buSzPts val="1300"/>
              <a:buFont typeface="Calibri"/>
              <a:buChar char="●"/>
            </a:pPr>
            <a:r>
              <a:rPr lang="en-US" dirty="0">
                <a:solidFill>
                  <a:srgbClr val="222222"/>
                </a:solidFill>
              </a:rPr>
              <a:t>1 document proving residency (bank statement, report card, letter on school stationery</a:t>
            </a:r>
            <a:r>
              <a:rPr lang="en-US" dirty="0" smtClean="0">
                <a:solidFill>
                  <a:srgbClr val="222222"/>
                </a:solidFill>
              </a:rPr>
              <a:t>).</a:t>
            </a:r>
            <a:endParaRPr lang="en-US" dirty="0">
              <a:solidFill>
                <a:srgbClr val="222222"/>
              </a:solidFill>
            </a:endParaRPr>
          </a:p>
        </p:txBody>
      </p:sp>
      <p:sp>
        <p:nvSpPr>
          <p:cNvPr id="8" name="Striped Right Arrow 7"/>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4249880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42203" y="226415"/>
            <a:ext cx="7104186" cy="4065564"/>
          </a:xfrm>
        </p:spPr>
        <p:txBody>
          <a:bodyPr/>
          <a:lstStyle/>
          <a:p>
            <a:pPr marL="0" lvl="0" indent="0">
              <a:lnSpc>
                <a:spcPct val="100000"/>
              </a:lnSpc>
              <a:spcBef>
                <a:spcPts val="1100"/>
              </a:spcBef>
              <a:buClr>
                <a:schemeClr val="dk1"/>
              </a:buClr>
              <a:buSzPts val="1100"/>
              <a:buNone/>
            </a:pPr>
            <a:r>
              <a:rPr lang="en-US" sz="2000" dirty="0">
                <a:solidFill>
                  <a:srgbClr val="222222"/>
                </a:solidFill>
              </a:rPr>
              <a:t>Your Driver's Ed course must include 30 hours of classroom instruction as well as 6 hours of behind-the-wheel instruction. Driver's Ed can be taken either at a high school or from a certified provider. </a:t>
            </a:r>
            <a:r>
              <a:rPr lang="en-US" sz="2000" dirty="0">
                <a:solidFill>
                  <a:schemeClr val="bg1"/>
                </a:solidFill>
              </a:rPr>
              <a:t>Online Driver's Ed is not approved for Illinois at this time. </a:t>
            </a:r>
            <a:endParaRPr lang="en-US" sz="2000" dirty="0" smtClean="0">
              <a:solidFill>
                <a:schemeClr val="bg1"/>
              </a:solidFill>
            </a:endParaRPr>
          </a:p>
          <a:p>
            <a:pPr marL="0" lvl="0" indent="0">
              <a:spcBef>
                <a:spcPts val="600"/>
              </a:spcBef>
              <a:buClr>
                <a:schemeClr val="dk1"/>
              </a:buClr>
              <a:buSzPts val="1100"/>
              <a:buNone/>
            </a:pPr>
            <a:endParaRPr lang="en-US" sz="2000" dirty="0" smtClean="0">
              <a:solidFill>
                <a:srgbClr val="FF6600"/>
              </a:solidFill>
            </a:endParaRPr>
          </a:p>
          <a:p>
            <a:pPr marL="0" lvl="0" indent="0">
              <a:spcBef>
                <a:spcPts val="600"/>
              </a:spcBef>
              <a:buClr>
                <a:schemeClr val="dk1"/>
              </a:buClr>
              <a:buSzPts val="1100"/>
              <a:buNone/>
            </a:pPr>
            <a:r>
              <a:rPr lang="en-US" sz="2000" b="1" dirty="0" smtClean="0">
                <a:solidFill>
                  <a:srgbClr val="222222"/>
                </a:solidFill>
              </a:rPr>
              <a:t>During </a:t>
            </a:r>
            <a:r>
              <a:rPr lang="en-US" sz="2000" b="1" dirty="0">
                <a:solidFill>
                  <a:srgbClr val="222222"/>
                </a:solidFill>
              </a:rPr>
              <a:t>this learner's permit phase of the GDL, you may only drive:</a:t>
            </a:r>
          </a:p>
          <a:p>
            <a:pPr marL="762000" lvl="0" indent="-311150">
              <a:spcBef>
                <a:spcPts val="600"/>
              </a:spcBef>
              <a:buClr>
                <a:srgbClr val="222222"/>
              </a:buClr>
              <a:buSzPts val="1300"/>
              <a:buFont typeface="Calibri"/>
              <a:buChar char="●"/>
            </a:pPr>
            <a:r>
              <a:rPr lang="en-US" sz="2000" dirty="0">
                <a:solidFill>
                  <a:srgbClr val="222222"/>
                </a:solidFill>
              </a:rPr>
              <a:t>With 1 passenger in your front seat, and only as many passengers in the back seat as there are seat belts.</a:t>
            </a:r>
          </a:p>
          <a:p>
            <a:pPr marL="762000" lvl="0" indent="-311150">
              <a:spcBef>
                <a:spcPts val="0"/>
              </a:spcBef>
              <a:buClr>
                <a:srgbClr val="222222"/>
              </a:buClr>
              <a:buSzPts val="1300"/>
              <a:buFont typeface="Calibri"/>
              <a:buChar char="●"/>
            </a:pPr>
            <a:r>
              <a:rPr lang="en-US" sz="2000" dirty="0">
                <a:solidFill>
                  <a:srgbClr val="222222"/>
                </a:solidFill>
              </a:rPr>
              <a:t>With your learner's permit in your possession. Failure to carry it will result in losing your eligibility for a driver's license until you are 18 years old.</a:t>
            </a:r>
          </a:p>
          <a:p>
            <a:pPr marL="457200" lvl="0" indent="0">
              <a:spcBef>
                <a:spcPts val="1100"/>
              </a:spcBef>
              <a:buNone/>
            </a:pPr>
            <a:r>
              <a:rPr lang="en-US" sz="2000" dirty="0">
                <a:solidFill>
                  <a:srgbClr val="222222"/>
                </a:solidFill>
              </a:rPr>
              <a:t>And you may never drive:</a:t>
            </a:r>
          </a:p>
          <a:p>
            <a:pPr marL="762000" lvl="0" indent="-311150">
              <a:spcBef>
                <a:spcPts val="1100"/>
              </a:spcBef>
              <a:buClr>
                <a:srgbClr val="222222"/>
              </a:buClr>
              <a:buSzPts val="1300"/>
              <a:buFont typeface="Calibri"/>
              <a:buChar char="●"/>
            </a:pPr>
            <a:r>
              <a:rPr lang="en-US" sz="2000" dirty="0">
                <a:solidFill>
                  <a:srgbClr val="222222"/>
                </a:solidFill>
              </a:rPr>
              <a:t>Between the hours of 10 p.m. and 6 a.m., Sunday-Thursday. </a:t>
            </a:r>
          </a:p>
          <a:p>
            <a:pPr marL="762000" lvl="0" indent="-311150">
              <a:spcBef>
                <a:spcPts val="0"/>
              </a:spcBef>
              <a:buClr>
                <a:srgbClr val="222222"/>
              </a:buClr>
              <a:buSzPts val="1300"/>
              <a:buFont typeface="Calibri"/>
              <a:buChar char="●"/>
            </a:pPr>
            <a:r>
              <a:rPr lang="en-US" sz="2000" dirty="0">
                <a:solidFill>
                  <a:srgbClr val="222222"/>
                </a:solidFill>
              </a:rPr>
              <a:t>Between the hours of 11pm and 6am, Friday and Saturday. </a:t>
            </a:r>
          </a:p>
          <a:p>
            <a:pPr marL="762000" lvl="0" indent="-311150">
              <a:spcBef>
                <a:spcPts val="0"/>
              </a:spcBef>
              <a:buClr>
                <a:srgbClr val="222222"/>
              </a:buClr>
              <a:buSzPts val="1300"/>
              <a:buFont typeface="Calibri"/>
              <a:buChar char="●"/>
            </a:pPr>
            <a:r>
              <a:rPr lang="en-US" sz="2000" dirty="0">
                <a:solidFill>
                  <a:srgbClr val="222222"/>
                </a:solidFill>
              </a:rPr>
              <a:t>While using a cell phone at any time, unless you are in an emergency or need to report one. You are also never allowed to text and drive in any situation</a:t>
            </a:r>
            <a:r>
              <a:rPr lang="en-US" sz="2000" dirty="0" smtClean="0">
                <a:solidFill>
                  <a:srgbClr val="222222"/>
                </a:solidFill>
              </a:rPr>
              <a:t>.</a:t>
            </a:r>
          </a:p>
          <a:p>
            <a:pPr marL="762000" lvl="0" indent="-311150">
              <a:spcBef>
                <a:spcPts val="0"/>
              </a:spcBef>
              <a:buClr>
                <a:srgbClr val="222222"/>
              </a:buClr>
              <a:buSzPts val="1300"/>
              <a:buFont typeface="Calibri"/>
              <a:buChar char="●"/>
            </a:pPr>
            <a:endParaRPr lang="en-US" sz="2000" dirty="0">
              <a:solidFill>
                <a:srgbClr val="9900FF"/>
              </a:solidFill>
            </a:endParaRPr>
          </a:p>
          <a:p>
            <a:pPr marL="0" lvl="0" indent="0">
              <a:lnSpc>
                <a:spcPct val="100000"/>
              </a:lnSpc>
              <a:spcBef>
                <a:spcPts val="1100"/>
              </a:spcBef>
              <a:buClr>
                <a:schemeClr val="dk1"/>
              </a:buClr>
              <a:buSzPts val="1100"/>
              <a:buNone/>
            </a:pPr>
            <a:r>
              <a:rPr lang="en-US" sz="2000" dirty="0">
                <a:solidFill>
                  <a:srgbClr val="222222"/>
                </a:solidFill>
              </a:rPr>
              <a:t>If you are 17 years and 3 months old or older, you may apply for a learner's permit without taking Driver's Ed.</a:t>
            </a:r>
          </a:p>
          <a:p>
            <a:pPr marL="0" lvl="0" indent="0">
              <a:spcBef>
                <a:spcPts val="640"/>
              </a:spcBef>
              <a:buNone/>
            </a:pPr>
            <a:endParaRPr lang="en-US" sz="2000" dirty="0"/>
          </a:p>
          <a:p>
            <a:pPr marL="0" indent="0">
              <a:buNone/>
            </a:pPr>
            <a:endParaRPr lang="en-IN" sz="2000" dirty="0"/>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IN" smtClean="0"/>
              <a:pPr/>
              <a:t>8</a:t>
            </a:fld>
            <a:endParaRPr lang="en-IN" dirty="0"/>
          </a:p>
        </p:txBody>
      </p:sp>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3242" r="23242"/>
          <a:stretch>
            <a:fillRect/>
          </a:stretch>
        </p:blipFill>
        <p:spPr>
          <a:xfrm>
            <a:off x="7366782" y="773723"/>
            <a:ext cx="4825218" cy="4965896"/>
          </a:xfrm>
        </p:spPr>
      </p:pic>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961730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700" y="-8390"/>
            <a:ext cx="11150600" cy="920336"/>
          </a:xfrm>
        </p:spPr>
        <p:txBody>
          <a:bodyPr/>
          <a:lstStyle/>
          <a:p>
            <a:pPr algn="ctr"/>
            <a:r>
              <a:rPr lang="en-US" sz="3000" dirty="0">
                <a:solidFill>
                  <a:schemeClr val="bg1"/>
                </a:solidFill>
              </a:rPr>
              <a:t>Taking the Written Permit Knowledge Exam in Illinois</a:t>
            </a:r>
            <a:endParaRPr lang="en-IN" sz="3000" dirty="0">
              <a:solidFill>
                <a:schemeClr val="bg1"/>
              </a:solidFill>
            </a:endParaRPr>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a:xfrm>
            <a:off x="151286" y="3567673"/>
            <a:ext cx="3445566" cy="1281276"/>
          </a:xfrm>
        </p:spPr>
        <p:txBody>
          <a:bodyPr>
            <a:normAutofit/>
          </a:bodyPr>
          <a:lstStyle/>
          <a:p>
            <a:pPr marL="762000" lvl="0" indent="-327025" algn="l">
              <a:lnSpc>
                <a:spcPct val="100000"/>
              </a:lnSpc>
              <a:spcBef>
                <a:spcPts val="600"/>
              </a:spcBef>
              <a:buClr>
                <a:srgbClr val="222222"/>
              </a:buClr>
              <a:buSzPts val="1550"/>
              <a:buFont typeface="Calibri"/>
              <a:buChar char="●"/>
            </a:pPr>
            <a:r>
              <a:rPr lang="en-US" sz="1700" dirty="0" smtClean="0">
                <a:solidFill>
                  <a:srgbClr val="222222"/>
                </a:solidFill>
              </a:rPr>
              <a:t>Successfully </a:t>
            </a:r>
            <a:r>
              <a:rPr lang="en-US" sz="1700" dirty="0">
                <a:solidFill>
                  <a:srgbClr val="222222"/>
                </a:solidFill>
              </a:rPr>
              <a:t>pass the written permit test.</a:t>
            </a:r>
          </a:p>
          <a:p>
            <a:pPr marL="762000" lvl="0" indent="-327025" algn="l">
              <a:lnSpc>
                <a:spcPct val="100000"/>
              </a:lnSpc>
              <a:spcBef>
                <a:spcPts val="0"/>
              </a:spcBef>
              <a:buClr>
                <a:srgbClr val="222222"/>
              </a:buClr>
              <a:buSzPts val="1550"/>
              <a:buFont typeface="Calibri"/>
              <a:buChar char="●"/>
            </a:pPr>
            <a:r>
              <a:rPr lang="en-US" sz="1700" dirty="0">
                <a:solidFill>
                  <a:srgbClr val="222222"/>
                </a:solidFill>
              </a:rPr>
              <a:t>Pass a vision screening.</a:t>
            </a:r>
          </a:p>
          <a:p>
            <a:pPr marL="762000" lvl="0" indent="-327025" algn="l">
              <a:lnSpc>
                <a:spcPct val="100000"/>
              </a:lnSpc>
              <a:spcBef>
                <a:spcPts val="0"/>
              </a:spcBef>
              <a:buClr>
                <a:srgbClr val="222222"/>
              </a:buClr>
              <a:buSzPts val="1550"/>
              <a:buFont typeface="Calibri"/>
              <a:buChar char="●"/>
            </a:pPr>
            <a:r>
              <a:rPr lang="en-US" sz="1700" dirty="0">
                <a:solidFill>
                  <a:srgbClr val="222222"/>
                </a:solidFill>
              </a:rPr>
              <a:t>Pay the $20 fee.</a:t>
            </a:r>
          </a:p>
          <a:p>
            <a:endParaRPr lang="en-IN" sz="1700" dirty="0"/>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9</a:t>
            </a:fld>
            <a:endParaRPr lang="en-IN" dirty="0"/>
          </a:p>
        </p:txBody>
      </p:sp>
      <p:pic>
        <p:nvPicPr>
          <p:cNvPr id="22" name="Picture Placeholder 21">
            <a:extLst>
              <a:ext uri="{FF2B5EF4-FFF2-40B4-BE49-F238E27FC236}">
                <a16:creationId xmlns:a16="http://schemas.microsoft.com/office/drawing/2014/main" id="{900B31E0-725B-4414-BD86-F34DA104673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3883819" y="1617785"/>
            <a:ext cx="4424362" cy="4360984"/>
          </a:xfrm>
        </p:spPr>
      </p:pic>
      <p:sp>
        <p:nvSpPr>
          <p:cNvPr id="6" name="Content Placeholder 5">
            <a:extLst>
              <a:ext uri="{FF2B5EF4-FFF2-40B4-BE49-F238E27FC236}">
                <a16:creationId xmlns:a16="http://schemas.microsoft.com/office/drawing/2014/main" id="{5CD639B0-7991-4B2B-9E50-32064EB91255}"/>
              </a:ext>
            </a:extLst>
          </p:cNvPr>
          <p:cNvSpPr>
            <a:spLocks noGrp="1"/>
          </p:cNvSpPr>
          <p:nvPr>
            <p:ph idx="14"/>
          </p:nvPr>
        </p:nvSpPr>
        <p:spPr>
          <a:xfrm>
            <a:off x="8308181" y="3403979"/>
            <a:ext cx="3445200" cy="2504663"/>
          </a:xfrm>
        </p:spPr>
        <p:txBody>
          <a:bodyPr>
            <a:normAutofit fontScale="85000" lnSpcReduction="20000"/>
          </a:bodyPr>
          <a:lstStyle/>
          <a:p>
            <a:pPr marL="762000" lvl="0" indent="-327025" algn="just">
              <a:lnSpc>
                <a:spcPct val="100000"/>
              </a:lnSpc>
              <a:spcBef>
                <a:spcPts val="600"/>
              </a:spcBef>
              <a:buClr>
                <a:srgbClr val="222222"/>
              </a:buClr>
              <a:buSzPts val="1550"/>
              <a:buFont typeface="Calibri"/>
              <a:buChar char="●"/>
            </a:pPr>
            <a:r>
              <a:rPr lang="en-US" sz="2000" dirty="0">
                <a:solidFill>
                  <a:srgbClr val="222222"/>
                </a:solidFill>
              </a:rPr>
              <a:t>If you're under 18 years old, your permit is valid for 2 years and you must hold it a minimum of 9 months before you can apply for an initial driver's license</a:t>
            </a:r>
            <a:r>
              <a:rPr lang="en-US" sz="2000" dirty="0" smtClean="0">
                <a:solidFill>
                  <a:srgbClr val="222222"/>
                </a:solidFill>
              </a:rPr>
              <a:t>.</a:t>
            </a:r>
          </a:p>
          <a:p>
            <a:pPr marL="434975" lvl="0" algn="just">
              <a:lnSpc>
                <a:spcPct val="100000"/>
              </a:lnSpc>
              <a:spcBef>
                <a:spcPts val="600"/>
              </a:spcBef>
              <a:buClr>
                <a:srgbClr val="222222"/>
              </a:buClr>
              <a:buSzPts val="1550"/>
            </a:pPr>
            <a:endParaRPr lang="en-US" sz="2000" dirty="0">
              <a:solidFill>
                <a:srgbClr val="222222"/>
              </a:solidFill>
            </a:endParaRPr>
          </a:p>
          <a:p>
            <a:pPr marL="762000" lvl="0" indent="-327025" algn="just">
              <a:lnSpc>
                <a:spcPct val="100000"/>
              </a:lnSpc>
              <a:spcBef>
                <a:spcPts val="0"/>
              </a:spcBef>
              <a:buClr>
                <a:srgbClr val="222222"/>
              </a:buClr>
              <a:buSzPts val="1550"/>
              <a:buFont typeface="Calibri"/>
              <a:buChar char="●"/>
            </a:pPr>
            <a:r>
              <a:rPr lang="en-US" sz="2000" dirty="0">
                <a:solidFill>
                  <a:srgbClr val="222222"/>
                </a:solidFill>
              </a:rPr>
              <a:t>If you're 18 years old or older, you'll receive an Illinois learner's permit that is valid for only 1 year.</a:t>
            </a:r>
          </a:p>
          <a:p>
            <a:pPr algn="just"/>
            <a:endParaRPr lang="en-IN" sz="1400" dirty="0"/>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a:xfrm>
            <a:off x="151286" y="2781765"/>
            <a:ext cx="3445566" cy="495389"/>
          </a:xfrm>
        </p:spPr>
        <p:txBody>
          <a:bodyPr/>
          <a:lstStyle/>
          <a:p>
            <a:pPr lvl="0"/>
            <a:r>
              <a:rPr lang="en-US" dirty="0">
                <a:solidFill>
                  <a:srgbClr val="222222"/>
                </a:solidFill>
              </a:rPr>
              <a:t>You'll need to:</a:t>
            </a:r>
          </a:p>
          <a:p>
            <a:endParaRPr lang="en-IN" dirty="0"/>
          </a:p>
        </p:txBody>
      </p:sp>
      <p:sp>
        <p:nvSpPr>
          <p:cNvPr id="8" name="Content Placeholder 7">
            <a:extLst>
              <a:ext uri="{FF2B5EF4-FFF2-40B4-BE49-F238E27FC236}">
                <a16:creationId xmlns:a16="http://schemas.microsoft.com/office/drawing/2014/main" id="{D78F2DCC-A50E-40A1-81F9-70371D4AA42F}"/>
              </a:ext>
            </a:extLst>
          </p:cNvPr>
          <p:cNvSpPr>
            <a:spLocks noGrp="1"/>
          </p:cNvSpPr>
          <p:nvPr>
            <p:ph idx="16"/>
          </p:nvPr>
        </p:nvSpPr>
        <p:spPr>
          <a:xfrm>
            <a:off x="8527154" y="2908590"/>
            <a:ext cx="3445566" cy="495389"/>
          </a:xfrm>
        </p:spPr>
        <p:txBody>
          <a:bodyPr/>
          <a:lstStyle/>
          <a:p>
            <a:pPr lvl="0"/>
            <a:r>
              <a:rPr lang="en-US" dirty="0">
                <a:solidFill>
                  <a:srgbClr val="222222"/>
                </a:solidFill>
              </a:rPr>
              <a:t>Your permit validity varies based on age:</a:t>
            </a:r>
          </a:p>
          <a:p>
            <a:endParaRPr lang="en-IN" dirty="0"/>
          </a:p>
        </p:txBody>
      </p:sp>
      <p:pic>
        <p:nvPicPr>
          <p:cNvPr id="85" name="Picture Placeholder 84">
            <a:extLst>
              <a:ext uri="{FF2B5EF4-FFF2-40B4-BE49-F238E27FC236}">
                <a16:creationId xmlns:a16="http://schemas.microsoft.com/office/drawing/2014/main" id="{65FBD7DF-30E8-9042-8A0D-0F64C33E0B41}"/>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Lst>
          </a:blip>
          <a:stretch>
            <a:fillRect/>
          </a:stretch>
        </p:blipFill>
        <p:spPr>
          <a:xfrm>
            <a:off x="9998318" y="1988373"/>
            <a:ext cx="502873" cy="502873"/>
          </a:xfrm>
        </p:spPr>
      </p:pic>
      <p:pic>
        <p:nvPicPr>
          <p:cNvPr id="83" name="Picture Placeholder 82">
            <a:extLst>
              <a:ext uri="{FF2B5EF4-FFF2-40B4-BE49-F238E27FC236}">
                <a16:creationId xmlns:a16="http://schemas.microsoft.com/office/drawing/2014/main" id="{C881BE4E-5D69-E447-A036-5172F6570748}"/>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Lst>
          </a:blip>
          <a:stretch>
            <a:fillRect/>
          </a:stretch>
        </p:blipFill>
        <p:spPr>
          <a:xfrm>
            <a:off x="1690627" y="1988373"/>
            <a:ext cx="502873" cy="502873"/>
          </a:xfrm>
        </p:spPr>
      </p:pic>
      <p:sp>
        <p:nvSpPr>
          <p:cNvPr id="5" name="Rectangle 4"/>
          <p:cNvSpPr/>
          <p:nvPr/>
        </p:nvSpPr>
        <p:spPr>
          <a:xfrm>
            <a:off x="1971180" y="953592"/>
            <a:ext cx="9421787" cy="369332"/>
          </a:xfrm>
          <a:prstGeom prst="rect">
            <a:avLst/>
          </a:prstGeom>
        </p:spPr>
        <p:txBody>
          <a:bodyPr wrap="square">
            <a:spAutoFit/>
          </a:bodyPr>
          <a:lstStyle/>
          <a:p>
            <a:pPr lvl="0">
              <a:spcBef>
                <a:spcPts val="600"/>
              </a:spcBef>
              <a:buClr>
                <a:schemeClr val="dk1"/>
              </a:buClr>
              <a:buSzPts val="1100"/>
            </a:pPr>
            <a:r>
              <a:rPr lang="en-US" i="1" dirty="0">
                <a:solidFill>
                  <a:schemeClr val="bg1"/>
                </a:solidFill>
              </a:rPr>
              <a:t>The exam is composed of questions regarding traffic sign identification and road rules.</a:t>
            </a:r>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7"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460269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RP Presentation Template - v4" id="{5A1D21B0-D8D6-48EB-A1CE-18C04FEC275C}" vid="{BD22CA7A-23A4-4CDD-A8BF-32478AEAA1DD}"/>
    </a:ext>
  </a:extLst>
</a:theme>
</file>

<file path=ppt/theme/theme2.xml><?xml version="1.0" encoding="utf-8"?>
<a:theme xmlns:a="http://schemas.openxmlformats.org/drawingml/2006/main" name="1_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RP Presentation Template - v4" id="{5A1D21B0-D8D6-48EB-A1CE-18C04FEC275C}" vid="{BD22CA7A-23A4-4CDD-A8BF-32478AEAA1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D08007-B5F0-4B81-8CE1-43AFAA162CF7}">
  <ds:schemaRefs>
    <ds:schemaRef ds:uri="http://www.w3.org/XML/1998/namespace"/>
    <ds:schemaRef ds:uri="http://schemas.microsoft.com/office/2006/metadata/properties"/>
    <ds:schemaRef ds:uri="http://purl.org/dc/terms/"/>
    <ds:schemaRef ds:uri="71af3243-3dd4-4a8d-8c0d-dd76da1f02a5"/>
    <ds:schemaRef ds:uri="http://purl.org/dc/elements/1.1/"/>
    <ds:schemaRef ds:uri="http://schemas.microsoft.com/office/2006/documentManagement/types"/>
    <ds:schemaRef ds:uri="16c05727-aa75-4e4a-9b5f-8a80a116589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7FCA88F-1E96-47BA-9B15-D836743B34D2}">
  <ds:schemaRefs>
    <ds:schemaRef ds:uri="http://schemas.microsoft.com/sharepoint/v3/contenttype/forms"/>
  </ds:schemaRefs>
</ds:datastoreItem>
</file>

<file path=customXml/itemProps3.xml><?xml version="1.0" encoding="utf-8"?>
<ds:datastoreItem xmlns:ds="http://schemas.openxmlformats.org/officeDocument/2006/customXml" ds:itemID="{F44D11C4-B5F9-44C2-913E-1DC5DF789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Rose suite presentation</Template>
  <TotalTime>0</TotalTime>
  <Words>4792</Words>
  <Application>Microsoft Office PowerPoint</Application>
  <PresentationFormat>Widescreen</PresentationFormat>
  <Paragraphs>409</Paragraphs>
  <Slides>61</Slides>
  <Notes>58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Adobe Heiti Std R</vt:lpstr>
      <vt:lpstr>MS PGothic</vt:lpstr>
      <vt:lpstr>Arial</vt:lpstr>
      <vt:lpstr>Calibri</vt:lpstr>
      <vt:lpstr>Corbel</vt:lpstr>
      <vt:lpstr>Miriam</vt:lpstr>
      <vt:lpstr>Open Sans</vt:lpstr>
      <vt:lpstr>Source Sans Pro Light</vt:lpstr>
      <vt:lpstr>Wingdings</vt:lpstr>
      <vt:lpstr>Office Theme</vt:lpstr>
      <vt:lpstr>1_Office Theme</vt:lpstr>
      <vt:lpstr>Written exam preparation</vt:lpstr>
      <vt:lpstr>Module 1 </vt:lpstr>
      <vt:lpstr>PowerPoint Presentation</vt:lpstr>
      <vt:lpstr>Introduction</vt:lpstr>
      <vt:lpstr>PowerPoint Presentation</vt:lpstr>
      <vt:lpstr>PowerPoint Presentation</vt:lpstr>
      <vt:lpstr>Getting Your Illinois Learner's Permit </vt:lpstr>
      <vt:lpstr>PowerPoint Presentation</vt:lpstr>
      <vt:lpstr>Taking the Written Permit Knowledge Exam in Illinois</vt:lpstr>
      <vt:lpstr>Driving Exam </vt:lpstr>
      <vt:lpstr>Driver’s License Age Restrictions — Drivers 16-21 </vt:lpstr>
      <vt:lpstr>Driver’s License Age Restrictions — Drivers 16-21 </vt:lpstr>
      <vt:lpstr>PowerPoint Presentation</vt:lpstr>
      <vt:lpstr>Responsibility of Driving </vt:lpstr>
      <vt:lpstr>License Classifications </vt:lpstr>
      <vt:lpstr>PowerPoint Presentation</vt:lpstr>
      <vt:lpstr>PowerPoint Presentation</vt:lpstr>
      <vt:lpstr>PowerPoint Presentation</vt:lpstr>
      <vt:lpstr>PowerPoint Presentation</vt:lpstr>
      <vt:lpstr>PowerPoint Presentation</vt:lpstr>
      <vt:lpstr>PowerPoint Presentation</vt:lpstr>
      <vt:lpstr>Additional Areas for Reduced Speeds</vt:lpstr>
      <vt:lpstr>Speed Limits in Illinois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2018-11-28T20:45:51Z</dcterms:created>
  <dcterms:modified xsi:type="dcterms:W3CDTF">2018-11-30T16:18:24Z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XPowerLiteLastOptimized">
    <vt:lpwstr>3659263</vt:lpwstr>
  </property>
  <property fmtid="{D5CDD505-2E9C-101B-9397-08002B2CF9AE}" pid="4" name="NXPowerLiteSettings">
    <vt:lpwstr>C7000400038000</vt:lpwstr>
  </property>
  <property fmtid="{D5CDD505-2E9C-101B-9397-08002B2CF9AE}" pid="5" name="NXPowerLiteVersion">
    <vt:lpwstr>S8.2.2</vt:lpwstr>
  </property>
</Properties>
</file>